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60" r:id="rId5"/>
    <p:sldId id="261" r:id="rId6"/>
    <p:sldId id="263" r:id="rId7"/>
    <p:sldId id="319" r:id="rId8"/>
    <p:sldId id="320" r:id="rId9"/>
    <p:sldId id="321" r:id="rId10"/>
    <p:sldId id="322" r:id="rId11"/>
    <p:sldId id="323" r:id="rId12"/>
    <p:sldId id="324" r:id="rId13"/>
    <p:sldId id="318" r:id="rId14"/>
    <p:sldId id="276" r:id="rId15"/>
    <p:sldId id="325" r:id="rId16"/>
    <p:sldId id="326" r:id="rId17"/>
    <p:sldId id="327" r:id="rId18"/>
    <p:sldId id="328" r:id="rId19"/>
    <p:sldId id="351" r:id="rId20"/>
    <p:sldId id="342" r:id="rId21"/>
    <p:sldId id="343" r:id="rId22"/>
    <p:sldId id="347" r:id="rId23"/>
    <p:sldId id="329" r:id="rId24"/>
    <p:sldId id="353" r:id="rId25"/>
    <p:sldId id="334" r:id="rId26"/>
    <p:sldId id="344" r:id="rId27"/>
    <p:sldId id="349" r:id="rId28"/>
    <p:sldId id="357" r:id="rId29"/>
    <p:sldId id="354" r:id="rId30"/>
    <p:sldId id="338" r:id="rId31"/>
    <p:sldId id="345" r:id="rId32"/>
    <p:sldId id="348" r:id="rId33"/>
    <p:sldId id="358" r:id="rId34"/>
    <p:sldId id="355" r:id="rId35"/>
    <p:sldId id="339" r:id="rId36"/>
    <p:sldId id="346" r:id="rId37"/>
    <p:sldId id="350" r:id="rId38"/>
    <p:sldId id="335" r:id="rId39"/>
    <p:sldId id="356" r:id="rId40"/>
    <p:sldId id="26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C3A00"/>
    <a:srgbClr val="6B495B"/>
    <a:srgbClr val="1D2C12"/>
    <a:srgbClr val="000000"/>
    <a:srgbClr val="4B732F"/>
    <a:srgbClr val="B9D7A6"/>
    <a:srgbClr val="4472C4"/>
    <a:srgbClr val="2F466F"/>
    <a:srgbClr val="1E3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snapToGrid="0">
      <p:cViewPr varScale="1">
        <p:scale>
          <a:sx n="81" d="100"/>
          <a:sy n="81" d="100"/>
        </p:scale>
        <p:origin x="7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A7B976-463E-453B-8D68-24B2A8F9A0B7}" type="datetimeFigureOut">
              <a:rPr lang="en-US" smtClean="0"/>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64FF0-96EC-42D4-9EFC-89E46525A121}" type="slidenum">
              <a:rPr lang="en-US" smtClean="0"/>
              <a:t>‹#›</a:t>
            </a:fld>
            <a:endParaRPr lang="en-US"/>
          </a:p>
        </p:txBody>
      </p:sp>
    </p:spTree>
    <p:extLst>
      <p:ext uri="{BB962C8B-B14F-4D97-AF65-F5344CB8AC3E}">
        <p14:creationId xmlns:p14="http://schemas.microsoft.com/office/powerpoint/2010/main" val="274690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9F5EFF-D163-40ED-9DE1-41E17AAE38D8}" type="slidenum">
              <a:rPr lang="en-US" smtClean="0"/>
              <a:t>14</a:t>
            </a:fld>
            <a:endParaRPr lang="en-US"/>
          </a:p>
        </p:txBody>
      </p:sp>
    </p:spTree>
    <p:extLst>
      <p:ext uri="{BB962C8B-B14F-4D97-AF65-F5344CB8AC3E}">
        <p14:creationId xmlns:p14="http://schemas.microsoft.com/office/powerpoint/2010/main" val="329241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64FF0-96EC-42D4-9EFC-89E46525A121}" type="slidenum">
              <a:rPr lang="en-US" smtClean="0"/>
              <a:t>17</a:t>
            </a:fld>
            <a:endParaRPr lang="en-US"/>
          </a:p>
        </p:txBody>
      </p:sp>
    </p:spTree>
    <p:extLst>
      <p:ext uri="{BB962C8B-B14F-4D97-AF65-F5344CB8AC3E}">
        <p14:creationId xmlns:p14="http://schemas.microsoft.com/office/powerpoint/2010/main" val="286872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F78B3-C08F-BE3D-7972-16ED14A7C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560A8-4B2E-75FE-2960-6EE3E3FF6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D5FB5-CB79-8684-F071-2030C83784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88CE64-FD88-A4D8-74CD-7AC2B5B11720}"/>
              </a:ext>
            </a:extLst>
          </p:cNvPr>
          <p:cNvSpPr>
            <a:spLocks noGrp="1"/>
          </p:cNvSpPr>
          <p:nvPr>
            <p:ph type="sldNum" sz="quarter" idx="5"/>
          </p:nvPr>
        </p:nvSpPr>
        <p:spPr/>
        <p:txBody>
          <a:bodyPr/>
          <a:lstStyle/>
          <a:p>
            <a:fld id="{B1E64FF0-96EC-42D4-9EFC-89E46525A121}" type="slidenum">
              <a:rPr lang="en-US" smtClean="0"/>
              <a:t>22</a:t>
            </a:fld>
            <a:endParaRPr lang="en-US"/>
          </a:p>
        </p:txBody>
      </p:sp>
    </p:spTree>
    <p:extLst>
      <p:ext uri="{BB962C8B-B14F-4D97-AF65-F5344CB8AC3E}">
        <p14:creationId xmlns:p14="http://schemas.microsoft.com/office/powerpoint/2010/main" val="41378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619E4-3F33-9A1A-0B5B-C7B417930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A30DA-CA82-0DEF-E8BB-3F7158912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4809C-9C60-C6EE-65CA-E8E29EF030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F81EEB-53B9-04C1-B698-1B2B9D7F40FB}"/>
              </a:ext>
            </a:extLst>
          </p:cNvPr>
          <p:cNvSpPr>
            <a:spLocks noGrp="1"/>
          </p:cNvSpPr>
          <p:nvPr>
            <p:ph type="sldNum" sz="quarter" idx="5"/>
          </p:nvPr>
        </p:nvSpPr>
        <p:spPr/>
        <p:txBody>
          <a:bodyPr/>
          <a:lstStyle/>
          <a:p>
            <a:fld id="{B1E64FF0-96EC-42D4-9EFC-89E46525A121}" type="slidenum">
              <a:rPr lang="en-US" smtClean="0"/>
              <a:t>27</a:t>
            </a:fld>
            <a:endParaRPr lang="en-US"/>
          </a:p>
        </p:txBody>
      </p:sp>
    </p:spTree>
    <p:extLst>
      <p:ext uri="{BB962C8B-B14F-4D97-AF65-F5344CB8AC3E}">
        <p14:creationId xmlns:p14="http://schemas.microsoft.com/office/powerpoint/2010/main" val="275927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5B95D-9C4C-7DDE-F8B8-3B07406E4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5D576-4168-AEDD-8E8F-7E82ADC5D9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91E19B-3C0F-647E-6FDB-5C2F7A054B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5E7B46-9523-8D19-F2D9-3A1B4AAE635A}"/>
              </a:ext>
            </a:extLst>
          </p:cNvPr>
          <p:cNvSpPr>
            <a:spLocks noGrp="1"/>
          </p:cNvSpPr>
          <p:nvPr>
            <p:ph type="sldNum" sz="quarter" idx="5"/>
          </p:nvPr>
        </p:nvSpPr>
        <p:spPr/>
        <p:txBody>
          <a:bodyPr/>
          <a:lstStyle/>
          <a:p>
            <a:fld id="{B1E64FF0-96EC-42D4-9EFC-89E46525A121}" type="slidenum">
              <a:rPr lang="en-US" smtClean="0"/>
              <a:t>32</a:t>
            </a:fld>
            <a:endParaRPr lang="en-US"/>
          </a:p>
        </p:txBody>
      </p:sp>
    </p:spTree>
    <p:extLst>
      <p:ext uri="{BB962C8B-B14F-4D97-AF65-F5344CB8AC3E}">
        <p14:creationId xmlns:p14="http://schemas.microsoft.com/office/powerpoint/2010/main" val="3606573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59A1C-EDEE-5003-A660-D1558071A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F9391-DDD2-6E20-F535-1EBC97C40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B55A3-ED49-B709-03DD-B72CF7739B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A3B9D8-6ECC-12DB-434B-BA5E349AD81C}"/>
              </a:ext>
            </a:extLst>
          </p:cNvPr>
          <p:cNvSpPr>
            <a:spLocks noGrp="1"/>
          </p:cNvSpPr>
          <p:nvPr>
            <p:ph type="sldNum" sz="quarter" idx="5"/>
          </p:nvPr>
        </p:nvSpPr>
        <p:spPr/>
        <p:txBody>
          <a:bodyPr/>
          <a:lstStyle/>
          <a:p>
            <a:fld id="{B1E64FF0-96EC-42D4-9EFC-89E46525A121}" type="slidenum">
              <a:rPr lang="en-US" smtClean="0"/>
              <a:t>37</a:t>
            </a:fld>
            <a:endParaRPr lang="en-US"/>
          </a:p>
        </p:txBody>
      </p:sp>
    </p:spTree>
    <p:extLst>
      <p:ext uri="{BB962C8B-B14F-4D97-AF65-F5344CB8AC3E}">
        <p14:creationId xmlns:p14="http://schemas.microsoft.com/office/powerpoint/2010/main" val="353846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6B5CE-12CA-3EB9-D3BF-C54F499C8A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9F9686-6869-9325-276D-7058D05F5B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102CED-9551-3BD8-1F87-1E85A62F6AE0}"/>
              </a:ext>
            </a:extLst>
          </p:cNvPr>
          <p:cNvSpPr>
            <a:spLocks noGrp="1"/>
          </p:cNvSpPr>
          <p:nvPr>
            <p:ph type="dt" sz="half" idx="10"/>
          </p:nvPr>
        </p:nvSpPr>
        <p:spPr/>
        <p:txBody>
          <a:bodyPr/>
          <a:lstStyle/>
          <a:p>
            <a:fld id="{68DB2DC9-961B-444D-9221-50E74F8BB740}" type="datetimeFigureOut">
              <a:rPr lang="en-US" smtClean="0"/>
              <a:t>12/29/2025</a:t>
            </a:fld>
            <a:endParaRPr lang="en-US"/>
          </a:p>
        </p:txBody>
      </p:sp>
      <p:sp>
        <p:nvSpPr>
          <p:cNvPr id="5" name="Footer Placeholder 4">
            <a:extLst>
              <a:ext uri="{FF2B5EF4-FFF2-40B4-BE49-F238E27FC236}">
                <a16:creationId xmlns:a16="http://schemas.microsoft.com/office/drawing/2014/main" id="{87469BC9-B587-CB5D-9E3A-A2F2815A5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61084-7CB4-C380-DFD0-4C2569BD0820}"/>
              </a:ext>
            </a:extLst>
          </p:cNvPr>
          <p:cNvSpPr>
            <a:spLocks noGrp="1"/>
          </p:cNvSpPr>
          <p:nvPr>
            <p:ph type="sldNum" sz="quarter" idx="12"/>
          </p:nvPr>
        </p:nvSpPr>
        <p:spPr/>
        <p:txBody>
          <a:bodyPr/>
          <a:lstStyle/>
          <a:p>
            <a:fld id="{B024C1D6-318D-4C90-B104-9E196C143825}" type="slidenum">
              <a:rPr lang="en-US" smtClean="0"/>
              <a:t>‹#›</a:t>
            </a:fld>
            <a:endParaRPr lang="en-US"/>
          </a:p>
        </p:txBody>
      </p:sp>
    </p:spTree>
    <p:extLst>
      <p:ext uri="{BB962C8B-B14F-4D97-AF65-F5344CB8AC3E}">
        <p14:creationId xmlns:p14="http://schemas.microsoft.com/office/powerpoint/2010/main" val="49956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F147-E4C3-0B11-B1C7-BE5586090C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7DAF79-5E85-B350-1F6B-DE4ABE25D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AD348-4A70-29CD-99E2-288DA8E4D31A}"/>
              </a:ext>
            </a:extLst>
          </p:cNvPr>
          <p:cNvSpPr>
            <a:spLocks noGrp="1"/>
          </p:cNvSpPr>
          <p:nvPr>
            <p:ph type="dt" sz="half" idx="10"/>
          </p:nvPr>
        </p:nvSpPr>
        <p:spPr/>
        <p:txBody>
          <a:bodyPr/>
          <a:lstStyle/>
          <a:p>
            <a:fld id="{68DB2DC9-961B-444D-9221-50E74F8BB740}" type="datetimeFigureOut">
              <a:rPr lang="en-US" smtClean="0"/>
              <a:t>12/29/2025</a:t>
            </a:fld>
            <a:endParaRPr lang="en-US"/>
          </a:p>
        </p:txBody>
      </p:sp>
      <p:sp>
        <p:nvSpPr>
          <p:cNvPr id="5" name="Footer Placeholder 4">
            <a:extLst>
              <a:ext uri="{FF2B5EF4-FFF2-40B4-BE49-F238E27FC236}">
                <a16:creationId xmlns:a16="http://schemas.microsoft.com/office/drawing/2014/main" id="{FB346B0C-E979-6C71-E2BC-AA9CD8BD3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51DBE-22DE-A84C-B777-BD9501F939C3}"/>
              </a:ext>
            </a:extLst>
          </p:cNvPr>
          <p:cNvSpPr>
            <a:spLocks noGrp="1"/>
          </p:cNvSpPr>
          <p:nvPr>
            <p:ph type="sldNum" sz="quarter" idx="12"/>
          </p:nvPr>
        </p:nvSpPr>
        <p:spPr/>
        <p:txBody>
          <a:bodyPr/>
          <a:lstStyle/>
          <a:p>
            <a:fld id="{B024C1D6-318D-4C90-B104-9E196C143825}" type="slidenum">
              <a:rPr lang="en-US" smtClean="0"/>
              <a:t>‹#›</a:t>
            </a:fld>
            <a:endParaRPr lang="en-US"/>
          </a:p>
        </p:txBody>
      </p:sp>
    </p:spTree>
    <p:extLst>
      <p:ext uri="{BB962C8B-B14F-4D97-AF65-F5344CB8AC3E}">
        <p14:creationId xmlns:p14="http://schemas.microsoft.com/office/powerpoint/2010/main" val="4139019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B7B94F-48EA-7981-46D7-9DA39993A6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A69CAB-463A-85AA-141D-76A1D8999F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81D717-9331-6043-3923-C06A5EC18CCC}"/>
              </a:ext>
            </a:extLst>
          </p:cNvPr>
          <p:cNvSpPr>
            <a:spLocks noGrp="1"/>
          </p:cNvSpPr>
          <p:nvPr>
            <p:ph type="dt" sz="half" idx="10"/>
          </p:nvPr>
        </p:nvSpPr>
        <p:spPr/>
        <p:txBody>
          <a:bodyPr/>
          <a:lstStyle/>
          <a:p>
            <a:fld id="{68DB2DC9-961B-444D-9221-50E74F8BB740}" type="datetimeFigureOut">
              <a:rPr lang="en-US" smtClean="0"/>
              <a:t>12/29/2025</a:t>
            </a:fld>
            <a:endParaRPr lang="en-US"/>
          </a:p>
        </p:txBody>
      </p:sp>
      <p:sp>
        <p:nvSpPr>
          <p:cNvPr id="5" name="Footer Placeholder 4">
            <a:extLst>
              <a:ext uri="{FF2B5EF4-FFF2-40B4-BE49-F238E27FC236}">
                <a16:creationId xmlns:a16="http://schemas.microsoft.com/office/drawing/2014/main" id="{2B3B205D-F9AB-A6E7-AD2D-02AC14258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76C97-2A3A-1325-F745-706B09460747}"/>
              </a:ext>
            </a:extLst>
          </p:cNvPr>
          <p:cNvSpPr>
            <a:spLocks noGrp="1"/>
          </p:cNvSpPr>
          <p:nvPr>
            <p:ph type="sldNum" sz="quarter" idx="12"/>
          </p:nvPr>
        </p:nvSpPr>
        <p:spPr/>
        <p:txBody>
          <a:bodyPr/>
          <a:lstStyle/>
          <a:p>
            <a:fld id="{B024C1D6-318D-4C90-B104-9E196C143825}" type="slidenum">
              <a:rPr lang="en-US" smtClean="0"/>
              <a:t>‹#›</a:t>
            </a:fld>
            <a:endParaRPr lang="en-US"/>
          </a:p>
        </p:txBody>
      </p:sp>
    </p:spTree>
    <p:extLst>
      <p:ext uri="{BB962C8B-B14F-4D97-AF65-F5344CB8AC3E}">
        <p14:creationId xmlns:p14="http://schemas.microsoft.com/office/powerpoint/2010/main" val="423741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9742-15ED-58C4-9B6D-37019D200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FEC371-49AB-37A9-1E3A-AC3814D983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4C935-5DE5-8F6A-02E3-ABC9D64F1F43}"/>
              </a:ext>
            </a:extLst>
          </p:cNvPr>
          <p:cNvSpPr>
            <a:spLocks noGrp="1"/>
          </p:cNvSpPr>
          <p:nvPr>
            <p:ph type="dt" sz="half" idx="10"/>
          </p:nvPr>
        </p:nvSpPr>
        <p:spPr/>
        <p:txBody>
          <a:bodyPr/>
          <a:lstStyle/>
          <a:p>
            <a:fld id="{68DB2DC9-961B-444D-9221-50E74F8BB740}" type="datetimeFigureOut">
              <a:rPr lang="en-US" smtClean="0"/>
              <a:t>12/29/2025</a:t>
            </a:fld>
            <a:endParaRPr lang="en-US"/>
          </a:p>
        </p:txBody>
      </p:sp>
      <p:sp>
        <p:nvSpPr>
          <p:cNvPr id="5" name="Footer Placeholder 4">
            <a:extLst>
              <a:ext uri="{FF2B5EF4-FFF2-40B4-BE49-F238E27FC236}">
                <a16:creationId xmlns:a16="http://schemas.microsoft.com/office/drawing/2014/main" id="{D08212D3-C6B0-DB87-011D-0B2D446AB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99BE4-73E2-7E5D-24AF-7CCB82CE78FE}"/>
              </a:ext>
            </a:extLst>
          </p:cNvPr>
          <p:cNvSpPr>
            <a:spLocks noGrp="1"/>
          </p:cNvSpPr>
          <p:nvPr>
            <p:ph type="sldNum" sz="quarter" idx="12"/>
          </p:nvPr>
        </p:nvSpPr>
        <p:spPr/>
        <p:txBody>
          <a:bodyPr/>
          <a:lstStyle/>
          <a:p>
            <a:fld id="{B024C1D6-318D-4C90-B104-9E196C143825}" type="slidenum">
              <a:rPr lang="en-US" smtClean="0"/>
              <a:t>‹#›</a:t>
            </a:fld>
            <a:endParaRPr lang="en-US"/>
          </a:p>
        </p:txBody>
      </p:sp>
    </p:spTree>
    <p:extLst>
      <p:ext uri="{BB962C8B-B14F-4D97-AF65-F5344CB8AC3E}">
        <p14:creationId xmlns:p14="http://schemas.microsoft.com/office/powerpoint/2010/main" val="341179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4E5F-3E5F-CD7E-F505-A11FC078F4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B9115E-F79E-79B7-D6BE-14D22871E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CCA2FF-276A-B87B-E3B5-1765BB175BE8}"/>
              </a:ext>
            </a:extLst>
          </p:cNvPr>
          <p:cNvSpPr>
            <a:spLocks noGrp="1"/>
          </p:cNvSpPr>
          <p:nvPr>
            <p:ph type="dt" sz="half" idx="10"/>
          </p:nvPr>
        </p:nvSpPr>
        <p:spPr/>
        <p:txBody>
          <a:bodyPr/>
          <a:lstStyle/>
          <a:p>
            <a:fld id="{68DB2DC9-961B-444D-9221-50E74F8BB740}" type="datetimeFigureOut">
              <a:rPr lang="en-US" smtClean="0"/>
              <a:t>12/29/2025</a:t>
            </a:fld>
            <a:endParaRPr lang="en-US"/>
          </a:p>
        </p:txBody>
      </p:sp>
      <p:sp>
        <p:nvSpPr>
          <p:cNvPr id="5" name="Footer Placeholder 4">
            <a:extLst>
              <a:ext uri="{FF2B5EF4-FFF2-40B4-BE49-F238E27FC236}">
                <a16:creationId xmlns:a16="http://schemas.microsoft.com/office/drawing/2014/main" id="{1FBAE6BE-5D9B-1872-5A16-78BA4CF5D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9B98E-8A7C-851A-4A4B-A0A19D6AECBD}"/>
              </a:ext>
            </a:extLst>
          </p:cNvPr>
          <p:cNvSpPr>
            <a:spLocks noGrp="1"/>
          </p:cNvSpPr>
          <p:nvPr>
            <p:ph type="sldNum" sz="quarter" idx="12"/>
          </p:nvPr>
        </p:nvSpPr>
        <p:spPr/>
        <p:txBody>
          <a:bodyPr/>
          <a:lstStyle/>
          <a:p>
            <a:fld id="{B024C1D6-318D-4C90-B104-9E196C143825}" type="slidenum">
              <a:rPr lang="en-US" smtClean="0"/>
              <a:t>‹#›</a:t>
            </a:fld>
            <a:endParaRPr lang="en-US"/>
          </a:p>
        </p:txBody>
      </p:sp>
    </p:spTree>
    <p:extLst>
      <p:ext uri="{BB962C8B-B14F-4D97-AF65-F5344CB8AC3E}">
        <p14:creationId xmlns:p14="http://schemas.microsoft.com/office/powerpoint/2010/main" val="39472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7606-E94E-93F8-5B85-63E549B75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64780-3D6B-746F-B588-FC593C537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0F7203-BC78-C5D9-E9CC-EC53A230AF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18DB89-C63C-A1CD-FEF5-98D8DC90AC21}"/>
              </a:ext>
            </a:extLst>
          </p:cNvPr>
          <p:cNvSpPr>
            <a:spLocks noGrp="1"/>
          </p:cNvSpPr>
          <p:nvPr>
            <p:ph type="dt" sz="half" idx="10"/>
          </p:nvPr>
        </p:nvSpPr>
        <p:spPr/>
        <p:txBody>
          <a:bodyPr/>
          <a:lstStyle/>
          <a:p>
            <a:fld id="{68DB2DC9-961B-444D-9221-50E74F8BB740}" type="datetimeFigureOut">
              <a:rPr lang="en-US" smtClean="0"/>
              <a:t>12/29/2025</a:t>
            </a:fld>
            <a:endParaRPr lang="en-US"/>
          </a:p>
        </p:txBody>
      </p:sp>
      <p:sp>
        <p:nvSpPr>
          <p:cNvPr id="6" name="Footer Placeholder 5">
            <a:extLst>
              <a:ext uri="{FF2B5EF4-FFF2-40B4-BE49-F238E27FC236}">
                <a16:creationId xmlns:a16="http://schemas.microsoft.com/office/drawing/2014/main" id="{271DBA07-97A7-3956-7C22-8CF27D011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61F08-CD81-9593-2590-035E2D235D73}"/>
              </a:ext>
            </a:extLst>
          </p:cNvPr>
          <p:cNvSpPr>
            <a:spLocks noGrp="1"/>
          </p:cNvSpPr>
          <p:nvPr>
            <p:ph type="sldNum" sz="quarter" idx="12"/>
          </p:nvPr>
        </p:nvSpPr>
        <p:spPr/>
        <p:txBody>
          <a:bodyPr/>
          <a:lstStyle/>
          <a:p>
            <a:fld id="{B024C1D6-318D-4C90-B104-9E196C143825}" type="slidenum">
              <a:rPr lang="en-US" smtClean="0"/>
              <a:t>‹#›</a:t>
            </a:fld>
            <a:endParaRPr lang="en-US"/>
          </a:p>
        </p:txBody>
      </p:sp>
    </p:spTree>
    <p:extLst>
      <p:ext uri="{BB962C8B-B14F-4D97-AF65-F5344CB8AC3E}">
        <p14:creationId xmlns:p14="http://schemas.microsoft.com/office/powerpoint/2010/main" val="77252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5DAC-2906-4A8C-F0C9-B4CD920C0B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0BB39B-F5AF-7E38-DCAE-828D1A9562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16645A-5F1F-16BE-B511-F1FC58D5C3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3AC1E3-ADB3-062B-760F-0A6CA22600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915B7-91FC-AB4E-035D-9555A875A9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6F6701-9694-9716-B4C5-9BBCE2D3DA0A}"/>
              </a:ext>
            </a:extLst>
          </p:cNvPr>
          <p:cNvSpPr>
            <a:spLocks noGrp="1"/>
          </p:cNvSpPr>
          <p:nvPr>
            <p:ph type="dt" sz="half" idx="10"/>
          </p:nvPr>
        </p:nvSpPr>
        <p:spPr/>
        <p:txBody>
          <a:bodyPr/>
          <a:lstStyle/>
          <a:p>
            <a:fld id="{68DB2DC9-961B-444D-9221-50E74F8BB740}" type="datetimeFigureOut">
              <a:rPr lang="en-US" smtClean="0"/>
              <a:t>12/29/2025</a:t>
            </a:fld>
            <a:endParaRPr lang="en-US"/>
          </a:p>
        </p:txBody>
      </p:sp>
      <p:sp>
        <p:nvSpPr>
          <p:cNvPr id="8" name="Footer Placeholder 7">
            <a:extLst>
              <a:ext uri="{FF2B5EF4-FFF2-40B4-BE49-F238E27FC236}">
                <a16:creationId xmlns:a16="http://schemas.microsoft.com/office/drawing/2014/main" id="{423ED8C9-8098-B488-E75F-EBCCE59E43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C7840B-0112-6CDB-2A26-300D92C41618}"/>
              </a:ext>
            </a:extLst>
          </p:cNvPr>
          <p:cNvSpPr>
            <a:spLocks noGrp="1"/>
          </p:cNvSpPr>
          <p:nvPr>
            <p:ph type="sldNum" sz="quarter" idx="12"/>
          </p:nvPr>
        </p:nvSpPr>
        <p:spPr/>
        <p:txBody>
          <a:bodyPr/>
          <a:lstStyle/>
          <a:p>
            <a:fld id="{B024C1D6-318D-4C90-B104-9E196C143825}" type="slidenum">
              <a:rPr lang="en-US" smtClean="0"/>
              <a:t>‹#›</a:t>
            </a:fld>
            <a:endParaRPr lang="en-US"/>
          </a:p>
        </p:txBody>
      </p:sp>
    </p:spTree>
    <p:extLst>
      <p:ext uri="{BB962C8B-B14F-4D97-AF65-F5344CB8AC3E}">
        <p14:creationId xmlns:p14="http://schemas.microsoft.com/office/powerpoint/2010/main" val="108735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82B0-8639-8C3D-8F3E-B433F5FF89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96674-93DC-F7D8-740A-38B94D2AEC8B}"/>
              </a:ext>
            </a:extLst>
          </p:cNvPr>
          <p:cNvSpPr>
            <a:spLocks noGrp="1"/>
          </p:cNvSpPr>
          <p:nvPr>
            <p:ph type="dt" sz="half" idx="10"/>
          </p:nvPr>
        </p:nvSpPr>
        <p:spPr/>
        <p:txBody>
          <a:bodyPr/>
          <a:lstStyle/>
          <a:p>
            <a:fld id="{68DB2DC9-961B-444D-9221-50E74F8BB740}" type="datetimeFigureOut">
              <a:rPr lang="en-US" smtClean="0"/>
              <a:t>12/29/2025</a:t>
            </a:fld>
            <a:endParaRPr lang="en-US"/>
          </a:p>
        </p:txBody>
      </p:sp>
      <p:sp>
        <p:nvSpPr>
          <p:cNvPr id="4" name="Footer Placeholder 3">
            <a:extLst>
              <a:ext uri="{FF2B5EF4-FFF2-40B4-BE49-F238E27FC236}">
                <a16:creationId xmlns:a16="http://schemas.microsoft.com/office/drawing/2014/main" id="{76DCD810-06B0-8A79-FAC7-586A16D94B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8A511-CA56-B5D5-7226-E555AA9DD8E5}"/>
              </a:ext>
            </a:extLst>
          </p:cNvPr>
          <p:cNvSpPr>
            <a:spLocks noGrp="1"/>
          </p:cNvSpPr>
          <p:nvPr>
            <p:ph type="sldNum" sz="quarter" idx="12"/>
          </p:nvPr>
        </p:nvSpPr>
        <p:spPr/>
        <p:txBody>
          <a:bodyPr/>
          <a:lstStyle/>
          <a:p>
            <a:fld id="{B024C1D6-318D-4C90-B104-9E196C143825}" type="slidenum">
              <a:rPr lang="en-US" smtClean="0"/>
              <a:t>‹#›</a:t>
            </a:fld>
            <a:endParaRPr lang="en-US"/>
          </a:p>
        </p:txBody>
      </p:sp>
    </p:spTree>
    <p:extLst>
      <p:ext uri="{BB962C8B-B14F-4D97-AF65-F5344CB8AC3E}">
        <p14:creationId xmlns:p14="http://schemas.microsoft.com/office/powerpoint/2010/main" val="285181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6C9304-C030-D751-74E4-139D038B147D}"/>
              </a:ext>
            </a:extLst>
          </p:cNvPr>
          <p:cNvSpPr>
            <a:spLocks noGrp="1"/>
          </p:cNvSpPr>
          <p:nvPr>
            <p:ph type="dt" sz="half" idx="10"/>
          </p:nvPr>
        </p:nvSpPr>
        <p:spPr/>
        <p:txBody>
          <a:bodyPr/>
          <a:lstStyle/>
          <a:p>
            <a:fld id="{68DB2DC9-961B-444D-9221-50E74F8BB740}" type="datetimeFigureOut">
              <a:rPr lang="en-US" smtClean="0"/>
              <a:t>12/29/2025</a:t>
            </a:fld>
            <a:endParaRPr lang="en-US"/>
          </a:p>
        </p:txBody>
      </p:sp>
      <p:sp>
        <p:nvSpPr>
          <p:cNvPr id="3" name="Footer Placeholder 2">
            <a:extLst>
              <a:ext uri="{FF2B5EF4-FFF2-40B4-BE49-F238E27FC236}">
                <a16:creationId xmlns:a16="http://schemas.microsoft.com/office/drawing/2014/main" id="{5E157B2B-0E6E-B9CE-B3D7-027DB61910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965BC4-269C-8F08-AA9C-71903893CDBD}"/>
              </a:ext>
            </a:extLst>
          </p:cNvPr>
          <p:cNvSpPr>
            <a:spLocks noGrp="1"/>
          </p:cNvSpPr>
          <p:nvPr>
            <p:ph type="sldNum" sz="quarter" idx="12"/>
          </p:nvPr>
        </p:nvSpPr>
        <p:spPr/>
        <p:txBody>
          <a:bodyPr/>
          <a:lstStyle/>
          <a:p>
            <a:fld id="{B024C1D6-318D-4C90-B104-9E196C143825}" type="slidenum">
              <a:rPr lang="en-US" smtClean="0"/>
              <a:t>‹#›</a:t>
            </a:fld>
            <a:endParaRPr lang="en-US"/>
          </a:p>
        </p:txBody>
      </p:sp>
    </p:spTree>
    <p:extLst>
      <p:ext uri="{BB962C8B-B14F-4D97-AF65-F5344CB8AC3E}">
        <p14:creationId xmlns:p14="http://schemas.microsoft.com/office/powerpoint/2010/main" val="20654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754E-37D1-D787-27ED-450BCD7530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6E05FB-182A-A0C5-5150-B1FBF539CF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31B66C-EBC2-DE58-90B3-5A06D38D7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CAD4E-9A82-120A-2024-47D429DBB4AE}"/>
              </a:ext>
            </a:extLst>
          </p:cNvPr>
          <p:cNvSpPr>
            <a:spLocks noGrp="1"/>
          </p:cNvSpPr>
          <p:nvPr>
            <p:ph type="dt" sz="half" idx="10"/>
          </p:nvPr>
        </p:nvSpPr>
        <p:spPr/>
        <p:txBody>
          <a:bodyPr/>
          <a:lstStyle/>
          <a:p>
            <a:fld id="{68DB2DC9-961B-444D-9221-50E74F8BB740}" type="datetimeFigureOut">
              <a:rPr lang="en-US" smtClean="0"/>
              <a:t>12/29/2025</a:t>
            </a:fld>
            <a:endParaRPr lang="en-US"/>
          </a:p>
        </p:txBody>
      </p:sp>
      <p:sp>
        <p:nvSpPr>
          <p:cNvPr id="6" name="Footer Placeholder 5">
            <a:extLst>
              <a:ext uri="{FF2B5EF4-FFF2-40B4-BE49-F238E27FC236}">
                <a16:creationId xmlns:a16="http://schemas.microsoft.com/office/drawing/2014/main" id="{7CF8A516-FDEB-8D2C-210C-9CA98EC0A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448E8-1068-B2BD-5283-182B626556CF}"/>
              </a:ext>
            </a:extLst>
          </p:cNvPr>
          <p:cNvSpPr>
            <a:spLocks noGrp="1"/>
          </p:cNvSpPr>
          <p:nvPr>
            <p:ph type="sldNum" sz="quarter" idx="12"/>
          </p:nvPr>
        </p:nvSpPr>
        <p:spPr/>
        <p:txBody>
          <a:bodyPr/>
          <a:lstStyle/>
          <a:p>
            <a:fld id="{B024C1D6-318D-4C90-B104-9E196C143825}" type="slidenum">
              <a:rPr lang="en-US" smtClean="0"/>
              <a:t>‹#›</a:t>
            </a:fld>
            <a:endParaRPr lang="en-US"/>
          </a:p>
        </p:txBody>
      </p:sp>
    </p:spTree>
    <p:extLst>
      <p:ext uri="{BB962C8B-B14F-4D97-AF65-F5344CB8AC3E}">
        <p14:creationId xmlns:p14="http://schemas.microsoft.com/office/powerpoint/2010/main" val="31740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A5B7-2F44-5077-0DA3-873FAE7A5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1604B9-520B-AA41-D397-527858C5E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1EB5D2-12CC-D91C-3792-533B12965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F9696-17BE-2C98-4553-0ED7FA599CCD}"/>
              </a:ext>
            </a:extLst>
          </p:cNvPr>
          <p:cNvSpPr>
            <a:spLocks noGrp="1"/>
          </p:cNvSpPr>
          <p:nvPr>
            <p:ph type="dt" sz="half" idx="10"/>
          </p:nvPr>
        </p:nvSpPr>
        <p:spPr/>
        <p:txBody>
          <a:bodyPr/>
          <a:lstStyle/>
          <a:p>
            <a:fld id="{68DB2DC9-961B-444D-9221-50E74F8BB740}" type="datetimeFigureOut">
              <a:rPr lang="en-US" smtClean="0"/>
              <a:t>12/29/2025</a:t>
            </a:fld>
            <a:endParaRPr lang="en-US"/>
          </a:p>
        </p:txBody>
      </p:sp>
      <p:sp>
        <p:nvSpPr>
          <p:cNvPr id="6" name="Footer Placeholder 5">
            <a:extLst>
              <a:ext uri="{FF2B5EF4-FFF2-40B4-BE49-F238E27FC236}">
                <a16:creationId xmlns:a16="http://schemas.microsoft.com/office/drawing/2014/main" id="{F437FB73-1BB3-D2EA-08B5-E74E97B29F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7C558-E6EB-A1A1-6BDA-0BC7BA505F30}"/>
              </a:ext>
            </a:extLst>
          </p:cNvPr>
          <p:cNvSpPr>
            <a:spLocks noGrp="1"/>
          </p:cNvSpPr>
          <p:nvPr>
            <p:ph type="sldNum" sz="quarter" idx="12"/>
          </p:nvPr>
        </p:nvSpPr>
        <p:spPr/>
        <p:txBody>
          <a:bodyPr/>
          <a:lstStyle/>
          <a:p>
            <a:fld id="{B024C1D6-318D-4C90-B104-9E196C143825}" type="slidenum">
              <a:rPr lang="en-US" smtClean="0"/>
              <a:t>‹#›</a:t>
            </a:fld>
            <a:endParaRPr lang="en-US"/>
          </a:p>
        </p:txBody>
      </p:sp>
    </p:spTree>
    <p:extLst>
      <p:ext uri="{BB962C8B-B14F-4D97-AF65-F5344CB8AC3E}">
        <p14:creationId xmlns:p14="http://schemas.microsoft.com/office/powerpoint/2010/main" val="52242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C9013-C217-5A87-0633-E2E0B20D4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BE54E1-53AC-32F4-C581-654406E33F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82F7B-6156-2635-C4E8-49933DA23F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B2DC9-961B-444D-9221-50E74F8BB740}" type="datetimeFigureOut">
              <a:rPr lang="en-US" smtClean="0"/>
              <a:t>12/29/2025</a:t>
            </a:fld>
            <a:endParaRPr lang="en-US"/>
          </a:p>
        </p:txBody>
      </p:sp>
      <p:sp>
        <p:nvSpPr>
          <p:cNvPr id="5" name="Footer Placeholder 4">
            <a:extLst>
              <a:ext uri="{FF2B5EF4-FFF2-40B4-BE49-F238E27FC236}">
                <a16:creationId xmlns:a16="http://schemas.microsoft.com/office/drawing/2014/main" id="{A33083BF-353D-793A-2280-455D6993F5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268D8E-06A0-323A-B72F-03AAEAAD91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4C1D6-318D-4C90-B104-9E196C143825}" type="slidenum">
              <a:rPr lang="en-US" smtClean="0"/>
              <a:t>‹#›</a:t>
            </a:fld>
            <a:endParaRPr lang="en-US"/>
          </a:p>
        </p:txBody>
      </p:sp>
    </p:spTree>
    <p:extLst>
      <p:ext uri="{BB962C8B-B14F-4D97-AF65-F5344CB8AC3E}">
        <p14:creationId xmlns:p14="http://schemas.microsoft.com/office/powerpoint/2010/main" val="3581504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1798F0-CB82-F484-7888-0FBFC1C0F6A2}"/>
              </a:ext>
            </a:extLst>
          </p:cNvPr>
          <p:cNvSpPr/>
          <p:nvPr/>
        </p:nvSpPr>
        <p:spPr>
          <a:xfrm>
            <a:off x="0" y="-17281"/>
            <a:ext cx="12192000" cy="4589282"/>
          </a:xfrm>
          <a:custGeom>
            <a:avLst/>
            <a:gdLst>
              <a:gd name="csX0" fmla="*/ 0 w 12192000"/>
              <a:gd name="csY0" fmla="*/ 0 h 4336330"/>
              <a:gd name="csX1" fmla="*/ 12192000 w 12192000"/>
              <a:gd name="csY1" fmla="*/ 0 h 4336330"/>
              <a:gd name="csX2" fmla="*/ 12192000 w 12192000"/>
              <a:gd name="csY2" fmla="*/ 4336330 h 4336330"/>
              <a:gd name="csX3" fmla="*/ 0 w 12192000"/>
              <a:gd name="csY3" fmla="*/ 4336330 h 4336330"/>
              <a:gd name="csX4" fmla="*/ 0 w 12192000"/>
              <a:gd name="csY4" fmla="*/ 0 h 4336330"/>
              <a:gd name="csX0" fmla="*/ 0 w 12192000"/>
              <a:gd name="csY0" fmla="*/ 0 h 4930231"/>
              <a:gd name="csX1" fmla="*/ 12192000 w 12192000"/>
              <a:gd name="csY1" fmla="*/ 0 h 4930231"/>
              <a:gd name="csX2" fmla="*/ 12192000 w 12192000"/>
              <a:gd name="csY2" fmla="*/ 4336330 h 4930231"/>
              <a:gd name="csX3" fmla="*/ 6033155 w 12192000"/>
              <a:gd name="csY3" fmla="*/ 4930219 h 4930231"/>
              <a:gd name="csX4" fmla="*/ 0 w 12192000"/>
              <a:gd name="csY4" fmla="*/ 4336330 h 4930231"/>
              <a:gd name="csX5" fmla="*/ 0 w 12192000"/>
              <a:gd name="csY5" fmla="*/ 0 h 4930231"/>
              <a:gd name="csX0" fmla="*/ 0 w 12192000"/>
              <a:gd name="csY0" fmla="*/ 0 h 4336330"/>
              <a:gd name="csX1" fmla="*/ 12192000 w 12192000"/>
              <a:gd name="csY1" fmla="*/ 0 h 4336330"/>
              <a:gd name="csX2" fmla="*/ 12192000 w 12192000"/>
              <a:gd name="csY2" fmla="*/ 4336330 h 4336330"/>
              <a:gd name="csX3" fmla="*/ 6070862 w 12192000"/>
              <a:gd name="csY3" fmla="*/ 3695308 h 4336330"/>
              <a:gd name="csX4" fmla="*/ 0 w 12192000"/>
              <a:gd name="csY4" fmla="*/ 4336330 h 4336330"/>
              <a:gd name="csX5" fmla="*/ 0 w 12192000"/>
              <a:gd name="csY5" fmla="*/ 0 h 4336330"/>
              <a:gd name="csX0" fmla="*/ 0 w 12192000"/>
              <a:gd name="csY0" fmla="*/ 0 h 4722847"/>
              <a:gd name="csX1" fmla="*/ 12192000 w 12192000"/>
              <a:gd name="csY1" fmla="*/ 0 h 4722847"/>
              <a:gd name="csX2" fmla="*/ 12192000 w 12192000"/>
              <a:gd name="csY2" fmla="*/ 4336330 h 4722847"/>
              <a:gd name="csX3" fmla="*/ 6052009 w 12192000"/>
              <a:gd name="csY3" fmla="*/ 4722829 h 4722847"/>
              <a:gd name="csX4" fmla="*/ 0 w 12192000"/>
              <a:gd name="csY4" fmla="*/ 4336330 h 4722847"/>
              <a:gd name="csX5" fmla="*/ 0 w 12192000"/>
              <a:gd name="csY5" fmla="*/ 0 h 4722847"/>
            </a:gdLst>
            <a:ahLst/>
            <a:cxnLst>
              <a:cxn ang="0">
                <a:pos x="csX0" y="csY0"/>
              </a:cxn>
              <a:cxn ang="0">
                <a:pos x="csX1" y="csY1"/>
              </a:cxn>
              <a:cxn ang="0">
                <a:pos x="csX2" y="csY2"/>
              </a:cxn>
              <a:cxn ang="0">
                <a:pos x="csX3" y="csY3"/>
              </a:cxn>
              <a:cxn ang="0">
                <a:pos x="csX4" y="csY4"/>
              </a:cxn>
              <a:cxn ang="0">
                <a:pos x="csX5" y="csY5"/>
              </a:cxn>
            </a:cxnLst>
            <a:rect l="l" t="t" r="r" b="b"/>
            <a:pathLst>
              <a:path w="12192000" h="4722847">
                <a:moveTo>
                  <a:pt x="0" y="0"/>
                </a:moveTo>
                <a:lnTo>
                  <a:pt x="12192000" y="0"/>
                </a:lnTo>
                <a:lnTo>
                  <a:pt x="12192000" y="4336330"/>
                </a:lnTo>
                <a:cubicBezTo>
                  <a:pt x="10167332" y="4333188"/>
                  <a:pt x="8076677" y="4725971"/>
                  <a:pt x="6052009" y="4722829"/>
                </a:cubicBezTo>
                <a:lnTo>
                  <a:pt x="0" y="4336330"/>
                </a:lnTo>
                <a:lnTo>
                  <a:pt x="0" y="0"/>
                </a:lnTo>
                <a:close/>
              </a:path>
            </a:pathLst>
          </a:custGeom>
          <a:gradFill flip="none" rotWithShape="1">
            <a:gsLst>
              <a:gs pos="0">
                <a:schemeClr val="bg1"/>
              </a:gs>
              <a:gs pos="50000">
                <a:schemeClr val="lt1">
                  <a:shade val="67500"/>
                  <a:satMod val="115000"/>
                </a:schemeClr>
              </a:gs>
              <a:gs pos="100000">
                <a:schemeClr val="lt1">
                  <a:shade val="100000"/>
                  <a:satMod val="115000"/>
                </a:schemeClr>
              </a:gs>
            </a:gsLst>
            <a:lin ang="5400000" scaled="1"/>
            <a:tileRect/>
          </a:gradFill>
          <a:ln>
            <a:solidFill>
              <a:schemeClr val="accent6">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95D9CA36-95CE-AACF-6AEA-FFF09EE001E5}"/>
              </a:ext>
            </a:extLst>
          </p:cNvPr>
          <p:cNvSpPr/>
          <p:nvPr/>
        </p:nvSpPr>
        <p:spPr>
          <a:xfrm>
            <a:off x="0" y="1"/>
            <a:ext cx="12192000" cy="4317476"/>
          </a:xfrm>
          <a:custGeom>
            <a:avLst/>
            <a:gdLst>
              <a:gd name="csX0" fmla="*/ 0 w 12192000"/>
              <a:gd name="csY0" fmla="*/ 0 h 4336330"/>
              <a:gd name="csX1" fmla="*/ 12192000 w 12192000"/>
              <a:gd name="csY1" fmla="*/ 0 h 4336330"/>
              <a:gd name="csX2" fmla="*/ 12192000 w 12192000"/>
              <a:gd name="csY2" fmla="*/ 4336330 h 4336330"/>
              <a:gd name="csX3" fmla="*/ 0 w 12192000"/>
              <a:gd name="csY3" fmla="*/ 4336330 h 4336330"/>
              <a:gd name="csX4" fmla="*/ 0 w 12192000"/>
              <a:gd name="csY4" fmla="*/ 0 h 4336330"/>
              <a:gd name="csX0" fmla="*/ 0 w 12192000"/>
              <a:gd name="csY0" fmla="*/ 0 h 4930231"/>
              <a:gd name="csX1" fmla="*/ 12192000 w 12192000"/>
              <a:gd name="csY1" fmla="*/ 0 h 4930231"/>
              <a:gd name="csX2" fmla="*/ 12192000 w 12192000"/>
              <a:gd name="csY2" fmla="*/ 4336330 h 4930231"/>
              <a:gd name="csX3" fmla="*/ 6033155 w 12192000"/>
              <a:gd name="csY3" fmla="*/ 4930219 h 4930231"/>
              <a:gd name="csX4" fmla="*/ 0 w 12192000"/>
              <a:gd name="csY4" fmla="*/ 4336330 h 4930231"/>
              <a:gd name="csX5" fmla="*/ 0 w 12192000"/>
              <a:gd name="csY5" fmla="*/ 0 h 4930231"/>
              <a:gd name="csX0" fmla="*/ 0 w 12192000"/>
              <a:gd name="csY0" fmla="*/ 0 h 4336330"/>
              <a:gd name="csX1" fmla="*/ 12192000 w 12192000"/>
              <a:gd name="csY1" fmla="*/ 0 h 4336330"/>
              <a:gd name="csX2" fmla="*/ 12192000 w 12192000"/>
              <a:gd name="csY2" fmla="*/ 4336330 h 4336330"/>
              <a:gd name="csX3" fmla="*/ 6070862 w 12192000"/>
              <a:gd name="csY3" fmla="*/ 3695308 h 4336330"/>
              <a:gd name="csX4" fmla="*/ 0 w 12192000"/>
              <a:gd name="csY4" fmla="*/ 4336330 h 4336330"/>
              <a:gd name="csX5" fmla="*/ 0 w 12192000"/>
              <a:gd name="csY5" fmla="*/ 0 h 4336330"/>
              <a:gd name="csX0" fmla="*/ 0 w 12192000"/>
              <a:gd name="csY0" fmla="*/ 0 h 4722847"/>
              <a:gd name="csX1" fmla="*/ 12192000 w 12192000"/>
              <a:gd name="csY1" fmla="*/ 0 h 4722847"/>
              <a:gd name="csX2" fmla="*/ 12192000 w 12192000"/>
              <a:gd name="csY2" fmla="*/ 4336330 h 4722847"/>
              <a:gd name="csX3" fmla="*/ 6052009 w 12192000"/>
              <a:gd name="csY3" fmla="*/ 4722829 h 4722847"/>
              <a:gd name="csX4" fmla="*/ 0 w 12192000"/>
              <a:gd name="csY4" fmla="*/ 4336330 h 4722847"/>
              <a:gd name="csX5" fmla="*/ 0 w 12192000"/>
              <a:gd name="csY5" fmla="*/ 0 h 4722847"/>
            </a:gdLst>
            <a:ahLst/>
            <a:cxnLst>
              <a:cxn ang="0">
                <a:pos x="csX0" y="csY0"/>
              </a:cxn>
              <a:cxn ang="0">
                <a:pos x="csX1" y="csY1"/>
              </a:cxn>
              <a:cxn ang="0">
                <a:pos x="csX2" y="csY2"/>
              </a:cxn>
              <a:cxn ang="0">
                <a:pos x="csX3" y="csY3"/>
              </a:cxn>
              <a:cxn ang="0">
                <a:pos x="csX4" y="csY4"/>
              </a:cxn>
              <a:cxn ang="0">
                <a:pos x="csX5" y="csY5"/>
              </a:cxn>
            </a:cxnLst>
            <a:rect l="l" t="t" r="r" b="b"/>
            <a:pathLst>
              <a:path w="12192000" h="4722847">
                <a:moveTo>
                  <a:pt x="0" y="0"/>
                </a:moveTo>
                <a:lnTo>
                  <a:pt x="12192000" y="0"/>
                </a:lnTo>
                <a:lnTo>
                  <a:pt x="12192000" y="4336330"/>
                </a:lnTo>
                <a:cubicBezTo>
                  <a:pt x="10167332" y="4333188"/>
                  <a:pt x="8076677" y="4725971"/>
                  <a:pt x="6052009" y="4722829"/>
                </a:cubicBezTo>
                <a:lnTo>
                  <a:pt x="0" y="4336330"/>
                </a:lnTo>
                <a:lnTo>
                  <a:pt x="0" y="0"/>
                </a:lnTo>
                <a:close/>
              </a:path>
            </a:pathLst>
          </a:custGeom>
          <a:solidFill>
            <a:schemeClr val="accent6">
              <a:lumMod val="75000"/>
            </a:schemeClr>
          </a:solidFill>
          <a:ln>
            <a:solidFill>
              <a:schemeClr val="accent6">
                <a:lumMod val="50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7" name="Rectangle 4">
            <a:extLst>
              <a:ext uri="{FF2B5EF4-FFF2-40B4-BE49-F238E27FC236}">
                <a16:creationId xmlns:a16="http://schemas.microsoft.com/office/drawing/2014/main" id="{B7E2640D-9986-0459-61CC-47E32B34D123}"/>
              </a:ext>
            </a:extLst>
          </p:cNvPr>
          <p:cNvSpPr/>
          <p:nvPr/>
        </p:nvSpPr>
        <p:spPr>
          <a:xfrm>
            <a:off x="0" y="0"/>
            <a:ext cx="12192000" cy="4204355"/>
          </a:xfrm>
          <a:custGeom>
            <a:avLst/>
            <a:gdLst>
              <a:gd name="csX0" fmla="*/ 0 w 12192000"/>
              <a:gd name="csY0" fmla="*/ 0 h 4336330"/>
              <a:gd name="csX1" fmla="*/ 12192000 w 12192000"/>
              <a:gd name="csY1" fmla="*/ 0 h 4336330"/>
              <a:gd name="csX2" fmla="*/ 12192000 w 12192000"/>
              <a:gd name="csY2" fmla="*/ 4336330 h 4336330"/>
              <a:gd name="csX3" fmla="*/ 0 w 12192000"/>
              <a:gd name="csY3" fmla="*/ 4336330 h 4336330"/>
              <a:gd name="csX4" fmla="*/ 0 w 12192000"/>
              <a:gd name="csY4" fmla="*/ 0 h 4336330"/>
              <a:gd name="csX0" fmla="*/ 0 w 12192000"/>
              <a:gd name="csY0" fmla="*/ 0 h 4930231"/>
              <a:gd name="csX1" fmla="*/ 12192000 w 12192000"/>
              <a:gd name="csY1" fmla="*/ 0 h 4930231"/>
              <a:gd name="csX2" fmla="*/ 12192000 w 12192000"/>
              <a:gd name="csY2" fmla="*/ 4336330 h 4930231"/>
              <a:gd name="csX3" fmla="*/ 6033155 w 12192000"/>
              <a:gd name="csY3" fmla="*/ 4930219 h 4930231"/>
              <a:gd name="csX4" fmla="*/ 0 w 12192000"/>
              <a:gd name="csY4" fmla="*/ 4336330 h 4930231"/>
              <a:gd name="csX5" fmla="*/ 0 w 12192000"/>
              <a:gd name="csY5" fmla="*/ 0 h 4930231"/>
              <a:gd name="csX0" fmla="*/ 0 w 12192000"/>
              <a:gd name="csY0" fmla="*/ 0 h 4336330"/>
              <a:gd name="csX1" fmla="*/ 12192000 w 12192000"/>
              <a:gd name="csY1" fmla="*/ 0 h 4336330"/>
              <a:gd name="csX2" fmla="*/ 12192000 w 12192000"/>
              <a:gd name="csY2" fmla="*/ 4336330 h 4336330"/>
              <a:gd name="csX3" fmla="*/ 6070862 w 12192000"/>
              <a:gd name="csY3" fmla="*/ 3695308 h 4336330"/>
              <a:gd name="csX4" fmla="*/ 0 w 12192000"/>
              <a:gd name="csY4" fmla="*/ 4336330 h 4336330"/>
              <a:gd name="csX5" fmla="*/ 0 w 12192000"/>
              <a:gd name="csY5" fmla="*/ 0 h 4336330"/>
              <a:gd name="csX0" fmla="*/ 0 w 12192000"/>
              <a:gd name="csY0" fmla="*/ 0 h 4722847"/>
              <a:gd name="csX1" fmla="*/ 12192000 w 12192000"/>
              <a:gd name="csY1" fmla="*/ 0 h 4722847"/>
              <a:gd name="csX2" fmla="*/ 12192000 w 12192000"/>
              <a:gd name="csY2" fmla="*/ 4336330 h 4722847"/>
              <a:gd name="csX3" fmla="*/ 6052009 w 12192000"/>
              <a:gd name="csY3" fmla="*/ 4722829 h 4722847"/>
              <a:gd name="csX4" fmla="*/ 0 w 12192000"/>
              <a:gd name="csY4" fmla="*/ 4336330 h 4722847"/>
              <a:gd name="csX5" fmla="*/ 0 w 12192000"/>
              <a:gd name="csY5" fmla="*/ 0 h 4722847"/>
            </a:gdLst>
            <a:ahLst/>
            <a:cxnLst>
              <a:cxn ang="0">
                <a:pos x="csX0" y="csY0"/>
              </a:cxn>
              <a:cxn ang="0">
                <a:pos x="csX1" y="csY1"/>
              </a:cxn>
              <a:cxn ang="0">
                <a:pos x="csX2" y="csY2"/>
              </a:cxn>
              <a:cxn ang="0">
                <a:pos x="csX3" y="csY3"/>
              </a:cxn>
              <a:cxn ang="0">
                <a:pos x="csX4" y="csY4"/>
              </a:cxn>
              <a:cxn ang="0">
                <a:pos x="csX5" y="csY5"/>
              </a:cxn>
            </a:cxnLst>
            <a:rect l="l" t="t" r="r" b="b"/>
            <a:pathLst>
              <a:path w="12192000" h="4722847">
                <a:moveTo>
                  <a:pt x="0" y="0"/>
                </a:moveTo>
                <a:lnTo>
                  <a:pt x="12192000" y="0"/>
                </a:lnTo>
                <a:lnTo>
                  <a:pt x="12192000" y="4336330"/>
                </a:lnTo>
                <a:cubicBezTo>
                  <a:pt x="10167332" y="4333188"/>
                  <a:pt x="8076677" y="4725971"/>
                  <a:pt x="6052009" y="4722829"/>
                </a:cubicBezTo>
                <a:lnTo>
                  <a:pt x="0" y="4336330"/>
                </a:lnTo>
                <a:lnTo>
                  <a:pt x="0" y="0"/>
                </a:lnTo>
                <a:close/>
              </a:path>
            </a:pathLst>
          </a:custGeom>
          <a:gradFill flip="none" rotWithShape="1">
            <a:gsLst>
              <a:gs pos="0">
                <a:schemeClr val="bg1"/>
              </a:gs>
              <a:gs pos="50000">
                <a:schemeClr val="lt1">
                  <a:shade val="67500"/>
                  <a:satMod val="115000"/>
                </a:schemeClr>
              </a:gs>
              <a:gs pos="100000">
                <a:schemeClr val="lt1">
                  <a:shade val="100000"/>
                  <a:satMod val="115000"/>
                </a:schemeClr>
              </a:gs>
            </a:gsLst>
            <a:lin ang="5400000" scaled="1"/>
            <a:tileRect/>
          </a:gradFill>
          <a:ln>
            <a:solidFill>
              <a:schemeClr val="accent6">
                <a:lumMod val="75000"/>
              </a:schemeClr>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p>
            <a:pPr algn="ctr"/>
            <a:r>
              <a:rPr lang="en-US" sz="4000" b="1" dirty="0">
                <a:solidFill>
                  <a:srgbClr val="1D2C12"/>
                </a:solidFill>
              </a:rPr>
              <a:t>Decision making in IVF: leveraging novel technologies </a:t>
            </a:r>
          </a:p>
        </p:txBody>
      </p:sp>
      <p:sp>
        <p:nvSpPr>
          <p:cNvPr id="9" name="TextBox 8">
            <a:extLst>
              <a:ext uri="{FF2B5EF4-FFF2-40B4-BE49-F238E27FC236}">
                <a16:creationId xmlns:a16="http://schemas.microsoft.com/office/drawing/2014/main" id="{CAB70004-25F7-79FF-053D-0584BB75F17D}"/>
              </a:ext>
            </a:extLst>
          </p:cNvPr>
          <p:cNvSpPr txBox="1"/>
          <p:nvPr/>
        </p:nvSpPr>
        <p:spPr>
          <a:xfrm>
            <a:off x="4007963" y="4694549"/>
            <a:ext cx="4006392" cy="2000548"/>
          </a:xfrm>
          <a:prstGeom prst="rect">
            <a:avLst/>
          </a:prstGeom>
          <a:noFill/>
        </p:spPr>
        <p:txBody>
          <a:bodyPr wrap="square" rtlCol="0">
            <a:spAutoFit/>
          </a:bodyPr>
          <a:lstStyle/>
          <a:p>
            <a:pPr algn="ctr"/>
            <a:r>
              <a:rPr lang="en-US" sz="1600" dirty="0">
                <a:solidFill>
                  <a:schemeClr val="bg1"/>
                </a:solidFill>
              </a:rPr>
              <a:t>Supervised by:</a:t>
            </a:r>
          </a:p>
          <a:p>
            <a:pPr algn="ctr"/>
            <a:r>
              <a:rPr lang="en-US" dirty="0">
                <a:solidFill>
                  <a:schemeClr val="bg1"/>
                </a:solidFill>
              </a:rPr>
              <a:t> </a:t>
            </a:r>
            <a:r>
              <a:rPr lang="en-US" sz="2000" dirty="0">
                <a:solidFill>
                  <a:schemeClr val="bg1"/>
                </a:solidFill>
              </a:rPr>
              <a:t>Professor </a:t>
            </a:r>
            <a:r>
              <a:rPr lang="en-US" sz="2000" dirty="0" err="1">
                <a:solidFill>
                  <a:schemeClr val="bg1"/>
                </a:solidFill>
              </a:rPr>
              <a:t>Bahlol</a:t>
            </a:r>
            <a:r>
              <a:rPr lang="en-US" sz="2000" dirty="0">
                <a:solidFill>
                  <a:schemeClr val="bg1"/>
                </a:solidFill>
              </a:rPr>
              <a:t> Rahimi </a:t>
            </a:r>
            <a:endParaRPr lang="en-US" dirty="0">
              <a:solidFill>
                <a:schemeClr val="bg1"/>
              </a:solidFill>
            </a:endParaRPr>
          </a:p>
          <a:p>
            <a:pPr algn="ctr"/>
            <a:endParaRPr lang="en-US" dirty="0">
              <a:solidFill>
                <a:schemeClr val="bg1"/>
              </a:solidFill>
            </a:endParaRPr>
          </a:p>
          <a:p>
            <a:pPr algn="ctr"/>
            <a:r>
              <a:rPr lang="en-US" sz="1600" dirty="0">
                <a:solidFill>
                  <a:schemeClr val="bg1"/>
                </a:solidFill>
              </a:rPr>
              <a:t>Student: </a:t>
            </a:r>
          </a:p>
          <a:p>
            <a:pPr algn="ctr"/>
            <a:r>
              <a:rPr lang="en-US" sz="2000" dirty="0">
                <a:solidFill>
                  <a:schemeClr val="bg1"/>
                </a:solidFill>
              </a:rPr>
              <a:t>Hajar Abbassi</a:t>
            </a:r>
          </a:p>
          <a:p>
            <a:pPr algn="ctr"/>
            <a:endParaRPr lang="en-US" sz="2000" dirty="0">
              <a:solidFill>
                <a:schemeClr val="bg1"/>
              </a:solidFill>
            </a:endParaRPr>
          </a:p>
          <a:p>
            <a:pPr algn="ctr"/>
            <a:r>
              <a:rPr lang="fa-IR" sz="1200" dirty="0">
                <a:solidFill>
                  <a:schemeClr val="bg1"/>
                </a:solidFill>
              </a:rPr>
              <a:t>2025/12/29</a:t>
            </a:r>
            <a:endParaRPr lang="en-US" sz="1200" dirty="0">
              <a:solidFill>
                <a:schemeClr val="bg1"/>
              </a:solidFill>
            </a:endParaRPr>
          </a:p>
        </p:txBody>
      </p:sp>
    </p:spTree>
    <p:extLst>
      <p:ext uri="{BB962C8B-B14F-4D97-AF65-F5344CB8AC3E}">
        <p14:creationId xmlns:p14="http://schemas.microsoft.com/office/powerpoint/2010/main" val="32809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3661C-FD41-3C71-7A08-FDC569801C0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E734C58-8A2F-BC80-C683-3DE83D108B3B}"/>
              </a:ext>
            </a:extLst>
          </p:cNvPr>
          <p:cNvSpPr/>
          <p:nvPr/>
        </p:nvSpPr>
        <p:spPr>
          <a:xfrm>
            <a:off x="629745" y="1376895"/>
            <a:ext cx="3886399" cy="3671855"/>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7" name="Rectangle 16">
            <a:extLst>
              <a:ext uri="{FF2B5EF4-FFF2-40B4-BE49-F238E27FC236}">
                <a16:creationId xmlns:a16="http://schemas.microsoft.com/office/drawing/2014/main" id="{93640785-4415-B7AD-1E48-D710951478C7}"/>
              </a:ext>
            </a:extLst>
          </p:cNvPr>
          <p:cNvSpPr/>
          <p:nvPr/>
        </p:nvSpPr>
        <p:spPr>
          <a:xfrm>
            <a:off x="8082445" y="1374074"/>
            <a:ext cx="3477595" cy="3725447"/>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5" name="Rectangle 4">
            <a:extLst>
              <a:ext uri="{FF2B5EF4-FFF2-40B4-BE49-F238E27FC236}">
                <a16:creationId xmlns:a16="http://schemas.microsoft.com/office/drawing/2014/main" id="{F676D8F9-B763-AE7E-BDF5-CD7B1222F315}"/>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75EBC7EF-8844-6A0B-032B-90C9C95A643B}"/>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2C8EEA02-0E4F-BE4A-D40D-908840BC9872}"/>
              </a:ext>
            </a:extLst>
          </p:cNvPr>
          <p:cNvSpPr txBox="1"/>
          <p:nvPr/>
        </p:nvSpPr>
        <p:spPr>
          <a:xfrm>
            <a:off x="11722641" y="6260602"/>
            <a:ext cx="312906" cy="369332"/>
          </a:xfrm>
          <a:prstGeom prst="rect">
            <a:avLst/>
          </a:prstGeom>
          <a:noFill/>
        </p:spPr>
        <p:txBody>
          <a:bodyPr wrap="none" rtlCol="0">
            <a:spAutoFit/>
          </a:bodyPr>
          <a:lstStyle/>
          <a:p>
            <a:r>
              <a:rPr lang="en-US" dirty="0"/>
              <a:t>9</a:t>
            </a:r>
          </a:p>
        </p:txBody>
      </p:sp>
      <p:sp>
        <p:nvSpPr>
          <p:cNvPr id="20" name="TextBox 19">
            <a:extLst>
              <a:ext uri="{FF2B5EF4-FFF2-40B4-BE49-F238E27FC236}">
                <a16:creationId xmlns:a16="http://schemas.microsoft.com/office/drawing/2014/main" id="{433BC3AF-9AA0-D567-59AE-D42FF18A894E}"/>
              </a:ext>
            </a:extLst>
          </p:cNvPr>
          <p:cNvSpPr txBox="1"/>
          <p:nvPr/>
        </p:nvSpPr>
        <p:spPr>
          <a:xfrm>
            <a:off x="100475" y="6307118"/>
            <a:ext cx="11173983" cy="646331"/>
          </a:xfrm>
          <a:prstGeom prst="rect">
            <a:avLst/>
          </a:prstGeom>
          <a:noFill/>
        </p:spPr>
        <p:txBody>
          <a:bodyPr wrap="square" rtlCol="0">
            <a:spAutoFit/>
          </a:bodyPr>
          <a:lstStyle/>
          <a:p>
            <a:r>
              <a:rPr lang="en-US" sz="900" dirty="0"/>
              <a:t>12) Eta S. Berner Editor Clinical Decision Support Systems Theory and Practice Third Edition, book, Eta S. Berner Editor</a:t>
            </a:r>
            <a:endParaRPr lang="fa-IR" sz="900" dirty="0"/>
          </a:p>
          <a:p>
            <a:r>
              <a:rPr lang="en-US" sz="900" dirty="0"/>
              <a:t>14) XAI-Based Clinical Decision Support Systems: A Systematic Review Se Young Kim1 ,DaeHoKim2,MinJiKim, Appl. Sci. 2024, 14, 6638.</a:t>
            </a:r>
            <a:endParaRPr lang="fa-IR" sz="900" dirty="0"/>
          </a:p>
          <a:p>
            <a:r>
              <a:rPr lang="fa-IR" sz="900" dirty="0"/>
              <a:t>15</a:t>
            </a:r>
            <a:r>
              <a:rPr lang="en-US" sz="900" dirty="0"/>
              <a:t>) Effects of machine learning-based clinical decision support systems on decision-making, care delivery, and patient outcomes: a scoping review Anindya Pradipta Susanto/AMIA,2023</a:t>
            </a:r>
          </a:p>
          <a:p>
            <a:endParaRPr lang="en-US" sz="900" dirty="0"/>
          </a:p>
        </p:txBody>
      </p:sp>
      <p:cxnSp>
        <p:nvCxnSpPr>
          <p:cNvPr id="22" name="Straight Connector 21">
            <a:extLst>
              <a:ext uri="{FF2B5EF4-FFF2-40B4-BE49-F238E27FC236}">
                <a16:creationId xmlns:a16="http://schemas.microsoft.com/office/drawing/2014/main" id="{DF3AA697-FF68-C85D-EE64-FB67FFE135E3}"/>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D2FFB3B8-91B2-F058-996A-52881E5D33DD}"/>
              </a:ext>
            </a:extLst>
          </p:cNvPr>
          <p:cNvSpPr txBox="1"/>
          <p:nvPr/>
        </p:nvSpPr>
        <p:spPr>
          <a:xfrm>
            <a:off x="556722" y="459818"/>
            <a:ext cx="7673420" cy="400110"/>
          </a:xfrm>
          <a:prstGeom prst="rect">
            <a:avLst/>
          </a:prstGeom>
          <a:noFill/>
        </p:spPr>
        <p:txBody>
          <a:bodyPr wrap="square" rtlCol="0">
            <a:spAutoFit/>
          </a:bodyPr>
          <a:lstStyle/>
          <a:p>
            <a:r>
              <a:rPr lang="en-US" sz="2000" b="1" dirty="0">
                <a:solidFill>
                  <a:schemeClr val="bg1"/>
                </a:solidFill>
              </a:rPr>
              <a:t>Nonknowledge-Based  CDSS</a:t>
            </a:r>
          </a:p>
        </p:txBody>
      </p:sp>
      <p:sp>
        <p:nvSpPr>
          <p:cNvPr id="33" name="Rectangle 32">
            <a:extLst>
              <a:ext uri="{FF2B5EF4-FFF2-40B4-BE49-F238E27FC236}">
                <a16:creationId xmlns:a16="http://schemas.microsoft.com/office/drawing/2014/main" id="{B9F30AEF-704E-282B-E0AF-18919BBBCEED}"/>
              </a:ext>
            </a:extLst>
          </p:cNvPr>
          <p:cNvSpPr/>
          <p:nvPr/>
        </p:nvSpPr>
        <p:spPr>
          <a:xfrm rot="16200000">
            <a:off x="-1447777" y="2847134"/>
            <a:ext cx="3743247" cy="72126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t>Parts</a:t>
            </a:r>
            <a:r>
              <a:rPr lang="fa-IR" sz="2000" b="1" dirty="0"/>
              <a:t> </a:t>
            </a:r>
            <a:r>
              <a:rPr lang="en-US" sz="2000" b="1" dirty="0"/>
              <a:t>of the</a:t>
            </a:r>
            <a:r>
              <a:rPr lang="fa-IR" sz="2000" b="1" dirty="0"/>
              <a:t> </a:t>
            </a:r>
            <a:r>
              <a:rPr lang="en-US" sz="2000" b="1" dirty="0"/>
              <a:t>CDSS</a:t>
            </a:r>
          </a:p>
        </p:txBody>
      </p:sp>
      <p:sp>
        <p:nvSpPr>
          <p:cNvPr id="39" name="Rectangle 38">
            <a:extLst>
              <a:ext uri="{FF2B5EF4-FFF2-40B4-BE49-F238E27FC236}">
                <a16:creationId xmlns:a16="http://schemas.microsoft.com/office/drawing/2014/main" id="{8774D024-8DB7-8994-F1B5-177485A268F8}"/>
              </a:ext>
            </a:extLst>
          </p:cNvPr>
          <p:cNvSpPr/>
          <p:nvPr/>
        </p:nvSpPr>
        <p:spPr>
          <a:xfrm rot="16200000">
            <a:off x="9959746" y="2867512"/>
            <a:ext cx="3743248" cy="72126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t>Examples of CDSS</a:t>
            </a:r>
          </a:p>
        </p:txBody>
      </p:sp>
      <p:sp>
        <p:nvSpPr>
          <p:cNvPr id="43" name="TextBox 42">
            <a:extLst>
              <a:ext uri="{FF2B5EF4-FFF2-40B4-BE49-F238E27FC236}">
                <a16:creationId xmlns:a16="http://schemas.microsoft.com/office/drawing/2014/main" id="{0C0C7524-AA49-99B4-3EBB-5D625C37C0D1}"/>
              </a:ext>
            </a:extLst>
          </p:cNvPr>
          <p:cNvSpPr txBox="1"/>
          <p:nvPr/>
        </p:nvSpPr>
        <p:spPr>
          <a:xfrm>
            <a:off x="8197856" y="1824199"/>
            <a:ext cx="3362184" cy="3524042"/>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2000" dirty="0"/>
              <a:t>Predictive System</a:t>
            </a:r>
            <a:endParaRPr lang="fa-IR" sz="2000" dirty="0"/>
          </a:p>
          <a:p>
            <a:pPr marL="285750" indent="-285750">
              <a:spcBef>
                <a:spcPts val="600"/>
              </a:spcBef>
              <a:buFont typeface="Arial" panose="020B0604020202020204" pitchFamily="34" charset="0"/>
              <a:buChar char="•"/>
            </a:pPr>
            <a:r>
              <a:rPr lang="en-US" sz="2000" dirty="0"/>
              <a:t>Image Analysis / Computer Vision</a:t>
            </a:r>
            <a:endParaRPr lang="fa-IR" sz="2000" dirty="0"/>
          </a:p>
          <a:p>
            <a:pPr marL="285750" indent="-285750">
              <a:spcBef>
                <a:spcPts val="600"/>
              </a:spcBef>
              <a:buFont typeface="Arial" panose="020B0604020202020204" pitchFamily="34" charset="0"/>
              <a:buChar char="•"/>
            </a:pPr>
            <a:r>
              <a:rPr lang="en-US" sz="2000" dirty="0"/>
              <a:t>Disease Progression Prediction</a:t>
            </a:r>
            <a:endParaRPr lang="fa-IR" sz="2000" dirty="0"/>
          </a:p>
          <a:p>
            <a:pPr marL="285750" indent="-285750">
              <a:spcBef>
                <a:spcPts val="600"/>
              </a:spcBef>
              <a:buFont typeface="Arial" panose="020B0604020202020204" pitchFamily="34" charset="0"/>
              <a:buChar char="•"/>
            </a:pPr>
            <a:r>
              <a:rPr lang="en-US" sz="2000" dirty="0"/>
              <a:t>Personalized Treatment</a:t>
            </a:r>
            <a:r>
              <a:rPr lang="fa-IR" sz="2000" dirty="0"/>
              <a:t> </a:t>
            </a:r>
            <a:r>
              <a:rPr lang="en-US" sz="2000" dirty="0"/>
              <a:t>systems</a:t>
            </a:r>
          </a:p>
          <a:p>
            <a:pPr>
              <a:spcBef>
                <a:spcPts val="600"/>
              </a:spcBef>
            </a:pPr>
            <a:endParaRPr lang="en-US" sz="2000" b="1" dirty="0"/>
          </a:p>
          <a:p>
            <a:pPr marL="285750" indent="-285750">
              <a:spcBef>
                <a:spcPts val="600"/>
              </a:spcBef>
              <a:buFont typeface="Arial" panose="020B0604020202020204" pitchFamily="34" charset="0"/>
              <a:buChar char="•"/>
            </a:pPr>
            <a:endParaRPr lang="en-US" sz="2000" b="1" dirty="0"/>
          </a:p>
          <a:p>
            <a:pPr marL="285750" indent="-285750">
              <a:buFont typeface="Arial" panose="020B0604020202020204" pitchFamily="34" charset="0"/>
              <a:buChar char="•"/>
            </a:pPr>
            <a:endParaRPr lang="en-US" b="1" dirty="0"/>
          </a:p>
        </p:txBody>
      </p:sp>
      <p:sp>
        <p:nvSpPr>
          <p:cNvPr id="52" name="Rectangle: Rounded Corners 51">
            <a:extLst>
              <a:ext uri="{FF2B5EF4-FFF2-40B4-BE49-F238E27FC236}">
                <a16:creationId xmlns:a16="http://schemas.microsoft.com/office/drawing/2014/main" id="{AEF2D902-7685-B9BE-6DBB-5F4F5E08AB35}"/>
              </a:ext>
            </a:extLst>
          </p:cNvPr>
          <p:cNvSpPr/>
          <p:nvPr/>
        </p:nvSpPr>
        <p:spPr>
          <a:xfrm>
            <a:off x="1848464" y="5617093"/>
            <a:ext cx="8263030" cy="5232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t>IBM Watson for Oncology, DeepMind Health, </a:t>
            </a:r>
            <a:r>
              <a:rPr lang="en-US" sz="2000" dirty="0" err="1"/>
              <a:t>Arterys</a:t>
            </a:r>
            <a:r>
              <a:rPr lang="en-US" sz="2000" dirty="0"/>
              <a:t>, </a:t>
            </a:r>
            <a:r>
              <a:rPr lang="en-US" sz="2000" dirty="0" err="1"/>
              <a:t>Aidoc</a:t>
            </a:r>
            <a:r>
              <a:rPr lang="en-US" sz="2000" dirty="0"/>
              <a:t>, </a:t>
            </a:r>
            <a:r>
              <a:rPr lang="en-US" sz="2000" dirty="0" err="1"/>
              <a:t>PathAI</a:t>
            </a:r>
            <a:endParaRPr lang="en-US" sz="2000" dirty="0"/>
          </a:p>
        </p:txBody>
      </p:sp>
      <p:sp>
        <p:nvSpPr>
          <p:cNvPr id="11" name="TextBox 10">
            <a:extLst>
              <a:ext uri="{FF2B5EF4-FFF2-40B4-BE49-F238E27FC236}">
                <a16:creationId xmlns:a16="http://schemas.microsoft.com/office/drawing/2014/main" id="{C8A69416-DA0B-C90B-61BC-2829695440E0}"/>
              </a:ext>
            </a:extLst>
          </p:cNvPr>
          <p:cNvSpPr txBox="1"/>
          <p:nvPr/>
        </p:nvSpPr>
        <p:spPr>
          <a:xfrm>
            <a:off x="1937208" y="3514895"/>
            <a:ext cx="6721310" cy="369332"/>
          </a:xfrm>
          <a:prstGeom prst="rect">
            <a:avLst/>
          </a:prstGeom>
          <a:noFill/>
        </p:spPr>
        <p:txBody>
          <a:bodyPr wrap="square">
            <a:spAutoFit/>
          </a:bodyPr>
          <a:lstStyle/>
          <a:p>
            <a:pPr marL="285750" indent="-285750">
              <a:buFont typeface="Arial" panose="020B0604020202020204" pitchFamily="34" charset="0"/>
              <a:buChar char="•"/>
            </a:pPr>
            <a:endParaRPr lang="en-US" b="1" dirty="0"/>
          </a:p>
        </p:txBody>
      </p:sp>
      <p:sp>
        <p:nvSpPr>
          <p:cNvPr id="14" name="TextBox 13">
            <a:extLst>
              <a:ext uri="{FF2B5EF4-FFF2-40B4-BE49-F238E27FC236}">
                <a16:creationId xmlns:a16="http://schemas.microsoft.com/office/drawing/2014/main" id="{A8C3CFC2-F06F-D003-5434-62A72554B88F}"/>
              </a:ext>
            </a:extLst>
          </p:cNvPr>
          <p:cNvSpPr txBox="1"/>
          <p:nvPr/>
        </p:nvSpPr>
        <p:spPr>
          <a:xfrm>
            <a:off x="1937208" y="3530049"/>
            <a:ext cx="7777316" cy="369332"/>
          </a:xfrm>
          <a:prstGeom prst="rect">
            <a:avLst/>
          </a:prstGeom>
          <a:noFill/>
        </p:spPr>
        <p:txBody>
          <a:bodyPr wrap="square">
            <a:spAutoFit/>
          </a:bodyPr>
          <a:lstStyle/>
          <a:p>
            <a:pPr marL="285750" indent="-285750">
              <a:buFont typeface="Arial" panose="020B0604020202020204" pitchFamily="34" charset="0"/>
              <a:buChar char="•"/>
            </a:pPr>
            <a:endParaRPr lang="en-US" b="1" dirty="0"/>
          </a:p>
        </p:txBody>
      </p:sp>
      <p:sp>
        <p:nvSpPr>
          <p:cNvPr id="16" name="TextBox 15">
            <a:extLst>
              <a:ext uri="{FF2B5EF4-FFF2-40B4-BE49-F238E27FC236}">
                <a16:creationId xmlns:a16="http://schemas.microsoft.com/office/drawing/2014/main" id="{4E347472-28D5-9E7F-B810-12116794F0B8}"/>
              </a:ext>
            </a:extLst>
          </p:cNvPr>
          <p:cNvSpPr txBox="1"/>
          <p:nvPr/>
        </p:nvSpPr>
        <p:spPr>
          <a:xfrm>
            <a:off x="748876" y="1428271"/>
            <a:ext cx="3755129" cy="4339650"/>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sz="2000" dirty="0"/>
              <a:t>Data Acquisition / Input Module</a:t>
            </a:r>
            <a:endParaRPr lang="fa-IR" sz="2000" dirty="0"/>
          </a:p>
          <a:p>
            <a:pPr marL="285750" indent="-285750">
              <a:spcBef>
                <a:spcPts val="600"/>
              </a:spcBef>
              <a:buFont typeface="Arial" panose="020B0604020202020204" pitchFamily="34" charset="0"/>
              <a:buChar char="•"/>
            </a:pPr>
            <a:r>
              <a:rPr lang="en-US" sz="2000" dirty="0"/>
              <a:t>Data Preprocessing Module</a:t>
            </a:r>
            <a:endParaRPr lang="fa-IR" sz="2000" dirty="0"/>
          </a:p>
          <a:p>
            <a:pPr marL="285750" indent="-285750">
              <a:spcBef>
                <a:spcPts val="600"/>
              </a:spcBef>
              <a:buFont typeface="Arial" panose="020B0604020202020204" pitchFamily="34" charset="0"/>
              <a:buChar char="•"/>
            </a:pPr>
            <a:r>
              <a:rPr lang="en-US" sz="2000" dirty="0"/>
              <a:t>Feature Extraction / Engineering Module</a:t>
            </a:r>
            <a:endParaRPr lang="fa-IR" sz="2000" dirty="0"/>
          </a:p>
          <a:p>
            <a:pPr marL="285750" indent="-285750">
              <a:spcBef>
                <a:spcPts val="600"/>
              </a:spcBef>
              <a:buFont typeface="Arial" panose="020B0604020202020204" pitchFamily="34" charset="0"/>
              <a:buChar char="•"/>
            </a:pPr>
            <a:r>
              <a:rPr lang="en-US" sz="2000" dirty="0"/>
              <a:t>Modeling / Learning Module</a:t>
            </a:r>
            <a:endParaRPr lang="fa-IR" sz="2000" dirty="0"/>
          </a:p>
          <a:p>
            <a:pPr marL="285750" indent="-285750">
              <a:spcBef>
                <a:spcPts val="600"/>
              </a:spcBef>
              <a:buFont typeface="Arial" panose="020B0604020202020204" pitchFamily="34" charset="0"/>
              <a:buChar char="•"/>
            </a:pPr>
            <a:r>
              <a:rPr lang="en-US" sz="2000" dirty="0"/>
              <a:t>Prediction / Decision Module</a:t>
            </a:r>
            <a:endParaRPr lang="fa-IR" sz="2000" dirty="0"/>
          </a:p>
          <a:p>
            <a:pPr marL="285750" indent="-285750">
              <a:spcBef>
                <a:spcPts val="600"/>
              </a:spcBef>
              <a:buFont typeface="Arial" panose="020B0604020202020204" pitchFamily="34" charset="0"/>
              <a:buChar char="•"/>
            </a:pPr>
            <a:r>
              <a:rPr lang="en-US" sz="2000" dirty="0"/>
              <a:t>Evaluation / Feedback Module</a:t>
            </a:r>
            <a:endParaRPr lang="fa-IR" sz="2000" dirty="0"/>
          </a:p>
          <a:p>
            <a:pPr marL="285750" indent="-285750">
              <a:spcBef>
                <a:spcPts val="600"/>
              </a:spcBef>
              <a:buFont typeface="Arial" panose="020B0604020202020204" pitchFamily="34" charset="0"/>
              <a:buChar char="•"/>
            </a:pPr>
            <a:r>
              <a:rPr lang="en-US" sz="2000" dirty="0"/>
              <a:t>User Interface / Reporting Module</a:t>
            </a:r>
          </a:p>
          <a:p>
            <a:pPr>
              <a:spcBef>
                <a:spcPts val="600"/>
              </a:spcBef>
            </a:pPr>
            <a:endParaRPr lang="en-US" b="1" dirty="0"/>
          </a:p>
          <a:p>
            <a:pPr marL="285750" indent="-285750">
              <a:spcBef>
                <a:spcPts val="600"/>
              </a:spcBef>
              <a:buFont typeface="Arial" panose="020B0604020202020204" pitchFamily="34" charset="0"/>
              <a:buChar char="•"/>
            </a:pPr>
            <a:endParaRPr lang="fa-IR" b="1" dirty="0"/>
          </a:p>
        </p:txBody>
      </p:sp>
      <p:sp>
        <p:nvSpPr>
          <p:cNvPr id="2" name="Rectangle 1">
            <a:extLst>
              <a:ext uri="{FF2B5EF4-FFF2-40B4-BE49-F238E27FC236}">
                <a16:creationId xmlns:a16="http://schemas.microsoft.com/office/drawing/2014/main" id="{D6B827B8-4B99-7A3B-6E20-715076E40F82}"/>
              </a:ext>
            </a:extLst>
          </p:cNvPr>
          <p:cNvSpPr/>
          <p:nvPr/>
        </p:nvSpPr>
        <p:spPr>
          <a:xfrm>
            <a:off x="4826524" y="1376896"/>
            <a:ext cx="2861473" cy="3702492"/>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pic>
        <p:nvPicPr>
          <p:cNvPr id="6" name="Picture 5">
            <a:extLst>
              <a:ext uri="{FF2B5EF4-FFF2-40B4-BE49-F238E27FC236}">
                <a16:creationId xmlns:a16="http://schemas.microsoft.com/office/drawing/2014/main" id="{3FF206F5-663E-2366-E6DC-69C986608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354" y="1476740"/>
            <a:ext cx="2592972" cy="3437373"/>
          </a:xfrm>
          <a:prstGeom prst="rect">
            <a:avLst/>
          </a:prstGeom>
        </p:spPr>
      </p:pic>
    </p:spTree>
    <p:extLst>
      <p:ext uri="{BB962C8B-B14F-4D97-AF65-F5344CB8AC3E}">
        <p14:creationId xmlns:p14="http://schemas.microsoft.com/office/powerpoint/2010/main" val="270404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0-#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0-#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0-#ppt_w/2"/>
                                          </p:val>
                                        </p:tav>
                                        <p:tav tm="100000">
                                          <p:val>
                                            <p:strVal val="#ppt_x"/>
                                          </p:val>
                                        </p:tav>
                                      </p:tavLst>
                                    </p:anim>
                                    <p:anim calcmode="lin" valueType="num">
                                      <p:cBhvr additive="base">
                                        <p:cTn id="36"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33" grpId="0" animBg="1"/>
      <p:bldP spid="39" grpId="0" animBg="1"/>
      <p:bldP spid="43" grpId="0"/>
      <p:bldP spid="52"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576BA-CFC0-92C7-9FA1-9524E4605A2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94C4CB2-8CC4-8413-7A5C-2F23A72C73B3}"/>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8E07EF9D-0EF5-DF3D-9479-F5D311F92054}"/>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576334E9-D367-30E7-177B-E5CFBD764844}"/>
              </a:ext>
            </a:extLst>
          </p:cNvPr>
          <p:cNvSpPr txBox="1"/>
          <p:nvPr/>
        </p:nvSpPr>
        <p:spPr>
          <a:xfrm>
            <a:off x="11625049" y="6260951"/>
            <a:ext cx="441146" cy="369332"/>
          </a:xfrm>
          <a:prstGeom prst="rect">
            <a:avLst/>
          </a:prstGeom>
          <a:noFill/>
        </p:spPr>
        <p:txBody>
          <a:bodyPr wrap="none" rtlCol="0">
            <a:spAutoFit/>
          </a:bodyPr>
          <a:lstStyle/>
          <a:p>
            <a:r>
              <a:rPr lang="fa-IR" dirty="0"/>
              <a:t>10</a:t>
            </a:r>
            <a:endParaRPr lang="en-US" dirty="0"/>
          </a:p>
        </p:txBody>
      </p:sp>
      <p:sp>
        <p:nvSpPr>
          <p:cNvPr id="20" name="TextBox 19">
            <a:extLst>
              <a:ext uri="{FF2B5EF4-FFF2-40B4-BE49-F238E27FC236}">
                <a16:creationId xmlns:a16="http://schemas.microsoft.com/office/drawing/2014/main" id="{7732F703-11A2-D2DF-06B2-820574240B9F}"/>
              </a:ext>
            </a:extLst>
          </p:cNvPr>
          <p:cNvSpPr txBox="1"/>
          <p:nvPr/>
        </p:nvSpPr>
        <p:spPr>
          <a:xfrm>
            <a:off x="100475" y="6307118"/>
            <a:ext cx="11173983" cy="646331"/>
          </a:xfrm>
          <a:prstGeom prst="rect">
            <a:avLst/>
          </a:prstGeom>
          <a:noFill/>
        </p:spPr>
        <p:txBody>
          <a:bodyPr wrap="square" rtlCol="0">
            <a:spAutoFit/>
          </a:bodyPr>
          <a:lstStyle/>
          <a:p>
            <a:r>
              <a:rPr lang="en-US" sz="900" dirty="0"/>
              <a:t>12) Eta S. Berner Editor Clinical Decision Support Systems Theory and Practice Third Edition, book, Eta S. Berner Editor</a:t>
            </a:r>
            <a:endParaRPr lang="fa-IR" sz="900" dirty="0"/>
          </a:p>
          <a:p>
            <a:r>
              <a:rPr lang="en-US" sz="900" dirty="0"/>
              <a:t>14) XAI-Based Clinical Decision Support Systems: A Systematic Review Se Young Kim1 ,DaeHoKim2,MinJiKim, Appl. Sci. 2024, 14, 6638.</a:t>
            </a:r>
            <a:endParaRPr lang="fa-IR" sz="900" dirty="0"/>
          </a:p>
          <a:p>
            <a:r>
              <a:rPr lang="fa-IR" sz="900" dirty="0"/>
              <a:t>15</a:t>
            </a:r>
            <a:r>
              <a:rPr lang="en-US" sz="900" dirty="0"/>
              <a:t>) Effects of machine learning-based clinical decision support systems on decision-making, care delivery, and patient outcomes: a scoping review Anindya Pradipta Susanto/AMIA,2023</a:t>
            </a:r>
          </a:p>
          <a:p>
            <a:endParaRPr lang="en-US" sz="900" dirty="0"/>
          </a:p>
        </p:txBody>
      </p:sp>
      <p:cxnSp>
        <p:nvCxnSpPr>
          <p:cNvPr id="22" name="Straight Connector 21">
            <a:extLst>
              <a:ext uri="{FF2B5EF4-FFF2-40B4-BE49-F238E27FC236}">
                <a16:creationId xmlns:a16="http://schemas.microsoft.com/office/drawing/2014/main" id="{692E332D-9BEA-9FB9-F597-93221A7AD014}"/>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CDFFF186-48CE-392F-2589-EFBB30529496}"/>
              </a:ext>
            </a:extLst>
          </p:cNvPr>
          <p:cNvSpPr txBox="1"/>
          <p:nvPr/>
        </p:nvSpPr>
        <p:spPr>
          <a:xfrm>
            <a:off x="556722" y="459818"/>
            <a:ext cx="7673420" cy="400110"/>
          </a:xfrm>
          <a:prstGeom prst="rect">
            <a:avLst/>
          </a:prstGeom>
          <a:noFill/>
        </p:spPr>
        <p:txBody>
          <a:bodyPr wrap="square" rtlCol="0">
            <a:spAutoFit/>
          </a:bodyPr>
          <a:lstStyle/>
          <a:p>
            <a:r>
              <a:rPr lang="en-US" sz="2000" b="1" dirty="0">
                <a:solidFill>
                  <a:schemeClr val="bg1"/>
                </a:solidFill>
              </a:rPr>
              <a:t>XAI-based</a:t>
            </a:r>
            <a:r>
              <a:rPr lang="fa-IR" sz="2000" b="1" dirty="0">
                <a:solidFill>
                  <a:schemeClr val="bg1"/>
                </a:solidFill>
              </a:rPr>
              <a:t> </a:t>
            </a:r>
            <a:r>
              <a:rPr lang="en-US" sz="2000" b="1" dirty="0">
                <a:solidFill>
                  <a:schemeClr val="bg1"/>
                </a:solidFill>
              </a:rPr>
              <a:t>Based  CDSS</a:t>
            </a:r>
          </a:p>
        </p:txBody>
      </p:sp>
      <p:sp>
        <p:nvSpPr>
          <p:cNvPr id="4" name="Rectangle 3">
            <a:extLst>
              <a:ext uri="{FF2B5EF4-FFF2-40B4-BE49-F238E27FC236}">
                <a16:creationId xmlns:a16="http://schemas.microsoft.com/office/drawing/2014/main" id="{D7CF1310-A058-B8DB-51AB-B66D8C182412}"/>
              </a:ext>
            </a:extLst>
          </p:cNvPr>
          <p:cNvSpPr/>
          <p:nvPr/>
        </p:nvSpPr>
        <p:spPr>
          <a:xfrm>
            <a:off x="434173" y="1634355"/>
            <a:ext cx="4646874" cy="3913375"/>
          </a:xfrm>
          <a:prstGeom prst="rect">
            <a:avLst/>
          </a:prstGeom>
          <a:ln w="76200">
            <a:solidFill>
              <a:srgbClr val="4B732F"/>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buNone/>
            </a:pPr>
            <a:r>
              <a:rPr lang="en-US" sz="2400" dirty="0"/>
              <a:t>XAI-based clinical decision support systems use AI models to analyze patient data while providing </a:t>
            </a:r>
            <a:r>
              <a:rPr lang="en-US" sz="2400" b="1" dirty="0"/>
              <a:t>human-understandable explanations</a:t>
            </a:r>
            <a:r>
              <a:rPr lang="en-US" sz="2400" dirty="0"/>
              <a:t> for their predictions or recommendations. This </a:t>
            </a:r>
            <a:r>
              <a:rPr lang="en-US" sz="2400" b="1" dirty="0"/>
              <a:t>enhances transparency, trust, and adoption</a:t>
            </a:r>
            <a:r>
              <a:rPr lang="en-US" sz="2400" dirty="0"/>
              <a:t> in clinical practice.</a:t>
            </a:r>
          </a:p>
        </p:txBody>
      </p:sp>
      <p:pic>
        <p:nvPicPr>
          <p:cNvPr id="10" name="Picture 9">
            <a:extLst>
              <a:ext uri="{FF2B5EF4-FFF2-40B4-BE49-F238E27FC236}">
                <a16:creationId xmlns:a16="http://schemas.microsoft.com/office/drawing/2014/main" id="{260DB1D9-21D7-2FBC-3130-C856FE354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311" y="2153206"/>
            <a:ext cx="8606672" cy="2606503"/>
          </a:xfrm>
          <a:prstGeom prst="rect">
            <a:avLst/>
          </a:prstGeom>
        </p:spPr>
      </p:pic>
      <p:pic>
        <p:nvPicPr>
          <p:cNvPr id="12" name="Picture 11">
            <a:extLst>
              <a:ext uri="{FF2B5EF4-FFF2-40B4-BE49-F238E27FC236}">
                <a16:creationId xmlns:a16="http://schemas.microsoft.com/office/drawing/2014/main" id="{199B59CC-8C44-8B3D-280C-2AB5F70A9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859" y="2148730"/>
            <a:ext cx="7893378" cy="3149134"/>
          </a:xfrm>
          <a:prstGeom prst="rect">
            <a:avLst/>
          </a:prstGeom>
        </p:spPr>
      </p:pic>
      <p:pic>
        <p:nvPicPr>
          <p:cNvPr id="14" name="Picture 13">
            <a:extLst>
              <a:ext uri="{FF2B5EF4-FFF2-40B4-BE49-F238E27FC236}">
                <a16:creationId xmlns:a16="http://schemas.microsoft.com/office/drawing/2014/main" id="{B7DA7F40-31D6-4EC8-E86E-6F910A459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1859" y="2327795"/>
            <a:ext cx="7893377" cy="2946289"/>
          </a:xfrm>
          <a:prstGeom prst="rect">
            <a:avLst/>
          </a:prstGeom>
        </p:spPr>
      </p:pic>
    </p:spTree>
    <p:extLst>
      <p:ext uri="{BB962C8B-B14F-4D97-AF65-F5344CB8AC3E}">
        <p14:creationId xmlns:p14="http://schemas.microsoft.com/office/powerpoint/2010/main" val="103085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10"/>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12"/>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36520-52B3-E97E-BF93-BBF42414F28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8AF204A-4A9B-1AF7-BF21-13356A15FD69}"/>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a-IR" dirty="0"/>
              <a:t>      </a:t>
            </a:r>
            <a:r>
              <a:rPr lang="en-US" sz="2000" b="1" dirty="0"/>
              <a:t>Additional Classifications of CDSS</a:t>
            </a:r>
            <a:endParaRPr lang="en-US" b="1" dirty="0"/>
          </a:p>
        </p:txBody>
      </p:sp>
      <p:sp>
        <p:nvSpPr>
          <p:cNvPr id="8" name="Arrow: Pentagon 7">
            <a:extLst>
              <a:ext uri="{FF2B5EF4-FFF2-40B4-BE49-F238E27FC236}">
                <a16:creationId xmlns:a16="http://schemas.microsoft.com/office/drawing/2014/main" id="{4CE28D27-72E7-70A5-FC53-31C4F3D53426}"/>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6FDDE719-81EA-6B9C-1D07-CCDA30AA5A6B}"/>
              </a:ext>
            </a:extLst>
          </p:cNvPr>
          <p:cNvSpPr txBox="1"/>
          <p:nvPr/>
        </p:nvSpPr>
        <p:spPr>
          <a:xfrm>
            <a:off x="11666667" y="6256129"/>
            <a:ext cx="418704" cy="369332"/>
          </a:xfrm>
          <a:prstGeom prst="rect">
            <a:avLst/>
          </a:prstGeom>
          <a:noFill/>
        </p:spPr>
        <p:txBody>
          <a:bodyPr wrap="none" rtlCol="0">
            <a:spAutoFit/>
          </a:bodyPr>
          <a:lstStyle/>
          <a:p>
            <a:r>
              <a:rPr lang="en-US" dirty="0"/>
              <a:t>11</a:t>
            </a:r>
          </a:p>
        </p:txBody>
      </p:sp>
      <p:sp>
        <p:nvSpPr>
          <p:cNvPr id="20" name="TextBox 19">
            <a:extLst>
              <a:ext uri="{FF2B5EF4-FFF2-40B4-BE49-F238E27FC236}">
                <a16:creationId xmlns:a16="http://schemas.microsoft.com/office/drawing/2014/main" id="{E98B5426-C818-A07F-0E9A-A134836085A7}"/>
              </a:ext>
            </a:extLst>
          </p:cNvPr>
          <p:cNvSpPr txBox="1"/>
          <p:nvPr/>
        </p:nvSpPr>
        <p:spPr>
          <a:xfrm>
            <a:off x="100475" y="6307118"/>
            <a:ext cx="11173983" cy="369332"/>
          </a:xfrm>
          <a:prstGeom prst="rect">
            <a:avLst/>
          </a:prstGeom>
          <a:noFill/>
        </p:spPr>
        <p:txBody>
          <a:bodyPr wrap="square" rtlCol="0">
            <a:spAutoFit/>
          </a:bodyPr>
          <a:lstStyle/>
          <a:p>
            <a:r>
              <a:rPr lang="en-US" sz="900" dirty="0"/>
              <a:t>   12) Eta S. Berner Editor Clinical Decision Support Systems Theory and Practice Third Edition, book, Eta S. Berner Editor</a:t>
            </a:r>
          </a:p>
          <a:p>
            <a:endParaRPr lang="en-US" sz="900" dirty="0"/>
          </a:p>
        </p:txBody>
      </p:sp>
      <p:cxnSp>
        <p:nvCxnSpPr>
          <p:cNvPr id="22" name="Straight Connector 21">
            <a:extLst>
              <a:ext uri="{FF2B5EF4-FFF2-40B4-BE49-F238E27FC236}">
                <a16:creationId xmlns:a16="http://schemas.microsoft.com/office/drawing/2014/main" id="{C3A02B5E-F016-2848-5F07-015D95EF702D}"/>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 name="Rectangle: Rounded Corners 1">
            <a:extLst>
              <a:ext uri="{FF2B5EF4-FFF2-40B4-BE49-F238E27FC236}">
                <a16:creationId xmlns:a16="http://schemas.microsoft.com/office/drawing/2014/main" id="{1FA98DA3-865C-6A8D-CCC3-4B46EF1ABE91}"/>
              </a:ext>
            </a:extLst>
          </p:cNvPr>
          <p:cNvSpPr/>
          <p:nvPr/>
        </p:nvSpPr>
        <p:spPr>
          <a:xfrm>
            <a:off x="311180" y="1426576"/>
            <a:ext cx="4776838" cy="914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bg1"/>
                </a:solidFill>
              </a:rPr>
              <a:t>CDSS Based on Degree of Clinical Intervention</a:t>
            </a:r>
          </a:p>
        </p:txBody>
      </p:sp>
      <p:sp>
        <p:nvSpPr>
          <p:cNvPr id="6" name="Rectangle: Rounded Corners 5">
            <a:extLst>
              <a:ext uri="{FF2B5EF4-FFF2-40B4-BE49-F238E27FC236}">
                <a16:creationId xmlns:a16="http://schemas.microsoft.com/office/drawing/2014/main" id="{CBD2ABA9-C248-3489-7A2E-CC1A939A46D8}"/>
              </a:ext>
            </a:extLst>
          </p:cNvPr>
          <p:cNvSpPr/>
          <p:nvPr/>
        </p:nvSpPr>
        <p:spPr>
          <a:xfrm>
            <a:off x="6096000" y="1422073"/>
            <a:ext cx="4848520" cy="914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bg1"/>
                </a:solidFill>
              </a:rPr>
              <a:t>CDSS Based on Integration with Clinical Systems</a:t>
            </a:r>
          </a:p>
        </p:txBody>
      </p:sp>
      <p:sp>
        <p:nvSpPr>
          <p:cNvPr id="10" name="Half Frame 9">
            <a:extLst>
              <a:ext uri="{FF2B5EF4-FFF2-40B4-BE49-F238E27FC236}">
                <a16:creationId xmlns:a16="http://schemas.microsoft.com/office/drawing/2014/main" id="{E07BC1BF-6339-6BA3-092D-E39DF5BC4F75}"/>
              </a:ext>
            </a:extLst>
          </p:cNvPr>
          <p:cNvSpPr/>
          <p:nvPr/>
        </p:nvSpPr>
        <p:spPr>
          <a:xfrm rot="16200000">
            <a:off x="1017348" y="1707959"/>
            <a:ext cx="3364503" cy="4776837"/>
          </a:xfrm>
          <a:prstGeom prst="halfFrame">
            <a:avLst>
              <a:gd name="adj1" fmla="val 6953"/>
              <a:gd name="adj2" fmla="val 6953"/>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12" name="TextBox 11">
            <a:extLst>
              <a:ext uri="{FF2B5EF4-FFF2-40B4-BE49-F238E27FC236}">
                <a16:creationId xmlns:a16="http://schemas.microsoft.com/office/drawing/2014/main" id="{3B6B68F2-A054-B5CA-D514-44F2129A444A}"/>
              </a:ext>
            </a:extLst>
          </p:cNvPr>
          <p:cNvSpPr txBox="1"/>
          <p:nvPr/>
        </p:nvSpPr>
        <p:spPr>
          <a:xfrm>
            <a:off x="614999" y="3943201"/>
            <a:ext cx="4350470" cy="1138773"/>
          </a:xfrm>
          <a:prstGeom prst="rect">
            <a:avLst/>
          </a:prstGeom>
          <a:noFill/>
        </p:spPr>
        <p:txBody>
          <a:bodyPr wrap="square">
            <a:spAutoFit/>
          </a:bodyPr>
          <a:lstStyle/>
          <a:p>
            <a:pPr marL="342900" indent="-342900">
              <a:buFont typeface="Wingdings" panose="05000000000000000000" pitchFamily="2" charset="2"/>
              <a:buChar char="Ø"/>
            </a:pPr>
            <a:r>
              <a:rPr lang="en-US" sz="2400" b="1" dirty="0"/>
              <a:t>Active CDSS</a:t>
            </a:r>
            <a:endParaRPr lang="fa-IR" sz="2400" b="1" dirty="0"/>
          </a:p>
          <a:p>
            <a:r>
              <a:rPr lang="fa-IR" sz="2400" b="1" dirty="0"/>
              <a:t>    </a:t>
            </a:r>
            <a:r>
              <a:rPr lang="en-US" sz="2000" dirty="0"/>
              <a:t>The system automatically intervenes </a:t>
            </a:r>
            <a:endParaRPr lang="fa-IR" sz="2000" dirty="0"/>
          </a:p>
          <a:p>
            <a:r>
              <a:rPr lang="fa-IR" sz="2000" dirty="0"/>
              <a:t>     </a:t>
            </a:r>
            <a:r>
              <a:rPr lang="en-US" sz="2000" dirty="0"/>
              <a:t>without user request.</a:t>
            </a:r>
          </a:p>
        </p:txBody>
      </p:sp>
      <p:sp>
        <p:nvSpPr>
          <p:cNvPr id="14" name="TextBox 13">
            <a:extLst>
              <a:ext uri="{FF2B5EF4-FFF2-40B4-BE49-F238E27FC236}">
                <a16:creationId xmlns:a16="http://schemas.microsoft.com/office/drawing/2014/main" id="{4497F539-1714-706E-8AEB-122BA857FAFB}"/>
              </a:ext>
            </a:extLst>
          </p:cNvPr>
          <p:cNvSpPr txBox="1"/>
          <p:nvPr/>
        </p:nvSpPr>
        <p:spPr>
          <a:xfrm>
            <a:off x="624484" y="2731278"/>
            <a:ext cx="4340985" cy="1138773"/>
          </a:xfrm>
          <a:prstGeom prst="rect">
            <a:avLst/>
          </a:prstGeom>
          <a:noFill/>
        </p:spPr>
        <p:txBody>
          <a:bodyPr wrap="square">
            <a:spAutoFit/>
          </a:bodyPr>
          <a:lstStyle/>
          <a:p>
            <a:pPr marL="342900" indent="-342900">
              <a:buFont typeface="Wingdings" panose="05000000000000000000" pitchFamily="2" charset="2"/>
              <a:buChar char="Ø"/>
            </a:pPr>
            <a:r>
              <a:rPr lang="en-US" sz="2400" b="1" dirty="0"/>
              <a:t>Passive CDSS</a:t>
            </a:r>
            <a:endParaRPr lang="fa-IR" sz="2400" b="1" dirty="0"/>
          </a:p>
          <a:p>
            <a:r>
              <a:rPr lang="fa-IR" sz="2400" b="1" dirty="0"/>
              <a:t>    </a:t>
            </a:r>
            <a:r>
              <a:rPr lang="en-US" sz="2000" dirty="0"/>
              <a:t>The system does not automatically </a:t>
            </a:r>
            <a:endParaRPr lang="fa-IR" sz="2000" dirty="0"/>
          </a:p>
          <a:p>
            <a:r>
              <a:rPr lang="fa-IR" sz="2000" dirty="0"/>
              <a:t>     </a:t>
            </a:r>
            <a:r>
              <a:rPr lang="en-US" sz="2000" dirty="0"/>
              <a:t>provide alerts or recommendations.</a:t>
            </a:r>
          </a:p>
        </p:txBody>
      </p:sp>
      <p:sp>
        <p:nvSpPr>
          <p:cNvPr id="16" name="TextBox 15">
            <a:extLst>
              <a:ext uri="{FF2B5EF4-FFF2-40B4-BE49-F238E27FC236}">
                <a16:creationId xmlns:a16="http://schemas.microsoft.com/office/drawing/2014/main" id="{7C9A69F9-5B81-9061-3E2D-5BC219E654AB}"/>
              </a:ext>
            </a:extLst>
          </p:cNvPr>
          <p:cNvSpPr txBox="1"/>
          <p:nvPr/>
        </p:nvSpPr>
        <p:spPr>
          <a:xfrm>
            <a:off x="6446706" y="2627666"/>
            <a:ext cx="5275936" cy="1446550"/>
          </a:xfrm>
          <a:prstGeom prst="rect">
            <a:avLst/>
          </a:prstGeom>
          <a:noFill/>
        </p:spPr>
        <p:txBody>
          <a:bodyPr wrap="square">
            <a:spAutoFit/>
          </a:bodyPr>
          <a:lstStyle/>
          <a:p>
            <a:pPr marL="285750" indent="-285750">
              <a:buFont typeface="Wingdings" panose="05000000000000000000" pitchFamily="2" charset="2"/>
              <a:buChar char="Ø"/>
            </a:pPr>
            <a:r>
              <a:rPr lang="en-US" sz="2400" b="1" dirty="0"/>
              <a:t>Standalone CDSS</a:t>
            </a:r>
            <a:endParaRPr lang="fa-IR" sz="2400" b="1" dirty="0"/>
          </a:p>
          <a:p>
            <a:r>
              <a:rPr lang="fa-IR" sz="2400" b="1" dirty="0"/>
              <a:t>   </a:t>
            </a:r>
            <a:r>
              <a:rPr lang="en-US" sz="2000" dirty="0"/>
              <a:t>The system operates independently of </a:t>
            </a:r>
            <a:r>
              <a:rPr lang="fa-IR" sz="2000" dirty="0"/>
              <a:t>   </a:t>
            </a:r>
          </a:p>
          <a:p>
            <a:r>
              <a:rPr lang="fa-IR" sz="2000" dirty="0"/>
              <a:t>    </a:t>
            </a:r>
            <a:r>
              <a:rPr lang="en-US" sz="2000" dirty="0"/>
              <a:t>clinical systems and requires manual data </a:t>
            </a:r>
            <a:r>
              <a:rPr lang="fa-IR" sz="2000" dirty="0"/>
              <a:t> </a:t>
            </a:r>
          </a:p>
          <a:p>
            <a:r>
              <a:rPr lang="fa-IR" sz="2000" dirty="0"/>
              <a:t>    </a:t>
            </a:r>
            <a:r>
              <a:rPr lang="en-US" sz="2000" dirty="0"/>
              <a:t>entry.</a:t>
            </a:r>
          </a:p>
        </p:txBody>
      </p:sp>
      <p:sp>
        <p:nvSpPr>
          <p:cNvPr id="18" name="TextBox 17">
            <a:extLst>
              <a:ext uri="{FF2B5EF4-FFF2-40B4-BE49-F238E27FC236}">
                <a16:creationId xmlns:a16="http://schemas.microsoft.com/office/drawing/2014/main" id="{A048D55B-F315-C0A6-9895-42C568F295BE}"/>
              </a:ext>
            </a:extLst>
          </p:cNvPr>
          <p:cNvSpPr txBox="1"/>
          <p:nvPr/>
        </p:nvSpPr>
        <p:spPr>
          <a:xfrm>
            <a:off x="6446706" y="4033187"/>
            <a:ext cx="4827752" cy="1138773"/>
          </a:xfrm>
          <a:prstGeom prst="rect">
            <a:avLst/>
          </a:prstGeom>
          <a:noFill/>
        </p:spPr>
        <p:txBody>
          <a:bodyPr wrap="square">
            <a:spAutoFit/>
          </a:bodyPr>
          <a:lstStyle/>
          <a:p>
            <a:pPr marL="342900" indent="-342900">
              <a:buFont typeface="Wingdings" panose="05000000000000000000" pitchFamily="2" charset="2"/>
              <a:buChar char="Ø"/>
            </a:pPr>
            <a:r>
              <a:rPr lang="en-US" sz="2400" b="1" dirty="0"/>
              <a:t>Integrated CDSS</a:t>
            </a:r>
            <a:endParaRPr lang="fa-IR" sz="2400" b="1" dirty="0"/>
          </a:p>
          <a:p>
            <a:r>
              <a:rPr lang="fa-IR" sz="2400" b="1" dirty="0"/>
              <a:t>    </a:t>
            </a:r>
            <a:r>
              <a:rPr lang="en-US" sz="2000" dirty="0"/>
              <a:t>The system is integrated with clinical </a:t>
            </a:r>
            <a:r>
              <a:rPr lang="fa-IR" sz="2000" dirty="0"/>
              <a:t> </a:t>
            </a:r>
          </a:p>
          <a:p>
            <a:r>
              <a:rPr lang="fa-IR" sz="2000" dirty="0"/>
              <a:t>     </a:t>
            </a:r>
            <a:r>
              <a:rPr lang="en-US" sz="2000" dirty="0"/>
              <a:t>systems, including EHR, CPOE, and HIS</a:t>
            </a:r>
            <a:r>
              <a:rPr lang="fa-IR" sz="2000" dirty="0"/>
              <a:t>.</a:t>
            </a:r>
            <a:endParaRPr lang="en-US" sz="2000" dirty="0"/>
          </a:p>
        </p:txBody>
      </p:sp>
      <p:sp>
        <p:nvSpPr>
          <p:cNvPr id="19" name="Half Frame 18">
            <a:extLst>
              <a:ext uri="{FF2B5EF4-FFF2-40B4-BE49-F238E27FC236}">
                <a16:creationId xmlns:a16="http://schemas.microsoft.com/office/drawing/2014/main" id="{52A80BEA-DA20-6429-E2C3-41347C888E0E}"/>
              </a:ext>
            </a:extLst>
          </p:cNvPr>
          <p:cNvSpPr/>
          <p:nvPr/>
        </p:nvSpPr>
        <p:spPr>
          <a:xfrm rot="16200000">
            <a:off x="6802167" y="1685798"/>
            <a:ext cx="3364503" cy="4776837"/>
          </a:xfrm>
          <a:prstGeom prst="halfFrame">
            <a:avLst>
              <a:gd name="adj1" fmla="val 6953"/>
              <a:gd name="adj2" fmla="val 6953"/>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Tree>
    <p:extLst>
      <p:ext uri="{BB962C8B-B14F-4D97-AF65-F5344CB8AC3E}">
        <p14:creationId xmlns:p14="http://schemas.microsoft.com/office/powerpoint/2010/main" val="64141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E61FA-159C-85EA-E481-437EE6FA53A3}"/>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765FC09B-4B5E-A447-DF45-4C2F27F6632B}"/>
              </a:ext>
            </a:extLst>
          </p:cNvPr>
          <p:cNvGrpSpPr/>
          <p:nvPr/>
        </p:nvGrpSpPr>
        <p:grpSpPr>
          <a:xfrm>
            <a:off x="-41724" y="1675043"/>
            <a:ext cx="4205922" cy="4015166"/>
            <a:chOff x="2667670" y="1732721"/>
            <a:chExt cx="3471400" cy="4015166"/>
          </a:xfrm>
        </p:grpSpPr>
        <p:sp>
          <p:nvSpPr>
            <p:cNvPr id="11" name="TextBox 10">
              <a:extLst>
                <a:ext uri="{FF2B5EF4-FFF2-40B4-BE49-F238E27FC236}">
                  <a16:creationId xmlns:a16="http://schemas.microsoft.com/office/drawing/2014/main" id="{C1048688-B61B-565B-5394-E815DAF9CE2F}"/>
                </a:ext>
              </a:extLst>
            </p:cNvPr>
            <p:cNvSpPr txBox="1"/>
            <p:nvPr/>
          </p:nvSpPr>
          <p:spPr>
            <a:xfrm>
              <a:off x="2667670" y="3101009"/>
              <a:ext cx="914400" cy="2646878"/>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6600" b="1" dirty="0">
                  <a:solidFill>
                    <a:schemeClr val="accent6">
                      <a:lumMod val="50000"/>
                    </a:schemeClr>
                  </a:solidFill>
                  <a:latin typeface="Arial Narrow" panose="020B0606020202030204" pitchFamily="34" charset="0"/>
                  <a:cs typeface="B Arabic Style" panose="00000400000000000000" pitchFamily="2" charset="-78"/>
                </a:rPr>
                <a:t>1</a:t>
              </a:r>
            </a:p>
          </p:txBody>
        </p:sp>
        <p:sp>
          <p:nvSpPr>
            <p:cNvPr id="7" name="Parallelogram 6">
              <a:extLst>
                <a:ext uri="{FF2B5EF4-FFF2-40B4-BE49-F238E27FC236}">
                  <a16:creationId xmlns:a16="http://schemas.microsoft.com/office/drawing/2014/main" id="{4C872AD2-7517-8E45-381E-A73E4E1FF70C}"/>
                </a:ext>
              </a:extLst>
            </p:cNvPr>
            <p:cNvSpPr/>
            <p:nvPr/>
          </p:nvSpPr>
          <p:spPr>
            <a:xfrm>
              <a:off x="3326296" y="1732721"/>
              <a:ext cx="2812774" cy="3737114"/>
            </a:xfrm>
            <a:prstGeom prst="parallelogram">
              <a:avLst/>
            </a:prstGeom>
            <a:solidFill>
              <a:schemeClr val="bg1"/>
            </a:solidFill>
            <a:ln>
              <a:solidFill>
                <a:srgbClr val="FFFFFF"/>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1F4D5432-7423-EE92-C4E4-963411E2355D}"/>
                </a:ext>
              </a:extLst>
            </p:cNvPr>
            <p:cNvSpPr/>
            <p:nvPr/>
          </p:nvSpPr>
          <p:spPr>
            <a:xfrm rot="10800000">
              <a:off x="3474624" y="2663166"/>
              <a:ext cx="361325" cy="399122"/>
            </a:xfrm>
            <a:prstGeom prst="triangle">
              <a:avLst>
                <a:gd name="adj" fmla="val 19211"/>
              </a:avLst>
            </a:prstGeom>
            <a:solidFill>
              <a:srgbClr val="4C3A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404E3B6-E251-93C7-E275-BAA7B241737B}"/>
                </a:ext>
              </a:extLst>
            </p:cNvPr>
            <p:cNvSpPr/>
            <p:nvPr/>
          </p:nvSpPr>
          <p:spPr>
            <a:xfrm>
              <a:off x="3474625" y="1732721"/>
              <a:ext cx="1512749" cy="914400"/>
            </a:xfrm>
            <a:custGeom>
              <a:avLst/>
              <a:gdLst>
                <a:gd name="connsiteX0" fmla="*/ 172058 w 1659737"/>
                <a:gd name="connsiteY0" fmla="*/ 0 h 914400"/>
                <a:gd name="connsiteX1" fmla="*/ 1202537 w 1659737"/>
                <a:gd name="connsiteY1" fmla="*/ 0 h 914400"/>
                <a:gd name="connsiteX2" fmla="*/ 1659737 w 1659737"/>
                <a:gd name="connsiteY2" fmla="*/ 457200 h 914400"/>
                <a:gd name="connsiteX3" fmla="*/ 1202537 w 1659737"/>
                <a:gd name="connsiteY3" fmla="*/ 914400 h 914400"/>
                <a:gd name="connsiteX4" fmla="*/ 0 w 1659737"/>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737" h="914400">
                  <a:moveTo>
                    <a:pt x="172058" y="0"/>
                  </a:moveTo>
                  <a:lnTo>
                    <a:pt x="1202537" y="0"/>
                  </a:lnTo>
                  <a:cubicBezTo>
                    <a:pt x="1455042" y="0"/>
                    <a:pt x="1659737" y="204695"/>
                    <a:pt x="1659737" y="457200"/>
                  </a:cubicBezTo>
                  <a:cubicBezTo>
                    <a:pt x="1659737" y="709705"/>
                    <a:pt x="1455042" y="914400"/>
                    <a:pt x="1202537" y="914400"/>
                  </a:cubicBezTo>
                  <a:lnTo>
                    <a:pt x="0" y="914400"/>
                  </a:lnTo>
                  <a:close/>
                </a:path>
              </a:pathLst>
            </a:custGeom>
            <a:solidFill>
              <a:srgbClr val="4C3A00"/>
            </a:solidFill>
            <a:ln>
              <a:solidFill>
                <a:schemeClr val="tx2"/>
              </a:solidFill>
            </a:ln>
          </p:spPr>
          <p:style>
            <a:lnRef idx="0">
              <a:schemeClr val="accent6"/>
            </a:lnRef>
            <a:fillRef idx="3">
              <a:schemeClr val="accent6"/>
            </a:fillRef>
            <a:effectRef idx="3">
              <a:schemeClr val="accent6"/>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2E99779A-F64F-6227-E1F0-442C3013E8C4}"/>
              </a:ext>
            </a:extLst>
          </p:cNvPr>
          <p:cNvGrpSpPr/>
          <p:nvPr/>
        </p:nvGrpSpPr>
        <p:grpSpPr>
          <a:xfrm>
            <a:off x="3916927" y="1685205"/>
            <a:ext cx="4029491" cy="4059150"/>
            <a:chOff x="2692294" y="1421417"/>
            <a:chExt cx="3277043" cy="4059150"/>
          </a:xfrm>
        </p:grpSpPr>
        <p:sp>
          <p:nvSpPr>
            <p:cNvPr id="26" name="TextBox 25">
              <a:extLst>
                <a:ext uri="{FF2B5EF4-FFF2-40B4-BE49-F238E27FC236}">
                  <a16:creationId xmlns:a16="http://schemas.microsoft.com/office/drawing/2014/main" id="{E73107FE-E307-6BD8-B264-A100273BAE1B}"/>
                </a:ext>
              </a:extLst>
            </p:cNvPr>
            <p:cNvSpPr txBox="1"/>
            <p:nvPr/>
          </p:nvSpPr>
          <p:spPr>
            <a:xfrm>
              <a:off x="2692294" y="2833689"/>
              <a:ext cx="914400" cy="2646878"/>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6600" b="1" dirty="0">
                  <a:solidFill>
                    <a:schemeClr val="accent6">
                      <a:lumMod val="50000"/>
                    </a:schemeClr>
                  </a:solidFill>
                  <a:latin typeface="Arial Narrow" panose="020B0606020202030204" pitchFamily="34" charset="0"/>
                  <a:cs typeface="B Arabic Style" panose="00000400000000000000" pitchFamily="2" charset="-78"/>
                </a:rPr>
                <a:t>2</a:t>
              </a:r>
            </a:p>
          </p:txBody>
        </p:sp>
        <p:sp>
          <p:nvSpPr>
            <p:cNvPr id="20" name="Isosceles Triangle 19">
              <a:extLst>
                <a:ext uri="{FF2B5EF4-FFF2-40B4-BE49-F238E27FC236}">
                  <a16:creationId xmlns:a16="http://schemas.microsoft.com/office/drawing/2014/main" id="{FD02DE58-C2B6-BA07-BE6C-0D543CDFF08C}"/>
                </a:ext>
              </a:extLst>
            </p:cNvPr>
            <p:cNvSpPr/>
            <p:nvPr/>
          </p:nvSpPr>
          <p:spPr>
            <a:xfrm rot="10800000">
              <a:off x="3439236" y="2362840"/>
              <a:ext cx="508869" cy="453887"/>
            </a:xfrm>
            <a:prstGeom prst="triangle">
              <a:avLst>
                <a:gd name="adj" fmla="val 19211"/>
              </a:avLst>
            </a:prstGeom>
            <a:solidFill>
              <a:srgbClr val="4C3A00"/>
            </a:solidFill>
            <a:ln>
              <a:solidFill>
                <a:schemeClr val="accent2">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B49132DC-E162-9CFF-E1A7-84AC45571344}"/>
                </a:ext>
              </a:extLst>
            </p:cNvPr>
            <p:cNvSpPr/>
            <p:nvPr/>
          </p:nvSpPr>
          <p:spPr>
            <a:xfrm>
              <a:off x="3156563" y="1421417"/>
              <a:ext cx="2812774" cy="3737114"/>
            </a:xfrm>
            <a:prstGeom prst="parallelogram">
              <a:avLst/>
            </a:prstGeom>
            <a:solidFill>
              <a:schemeClr val="bg1"/>
            </a:solidFill>
            <a:ln>
              <a:solidFill>
                <a:srgbClr val="FFFFFF"/>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A4E27C0F-A15B-C01D-C25D-3A170986E5AE}"/>
                </a:ext>
              </a:extLst>
            </p:cNvPr>
            <p:cNvSpPr/>
            <p:nvPr/>
          </p:nvSpPr>
          <p:spPr>
            <a:xfrm>
              <a:off x="3441564" y="1431479"/>
              <a:ext cx="1659737" cy="914400"/>
            </a:xfrm>
            <a:custGeom>
              <a:avLst/>
              <a:gdLst>
                <a:gd name="connsiteX0" fmla="*/ 172058 w 1659737"/>
                <a:gd name="connsiteY0" fmla="*/ 0 h 914400"/>
                <a:gd name="connsiteX1" fmla="*/ 1202537 w 1659737"/>
                <a:gd name="connsiteY1" fmla="*/ 0 h 914400"/>
                <a:gd name="connsiteX2" fmla="*/ 1659737 w 1659737"/>
                <a:gd name="connsiteY2" fmla="*/ 457200 h 914400"/>
                <a:gd name="connsiteX3" fmla="*/ 1202537 w 1659737"/>
                <a:gd name="connsiteY3" fmla="*/ 914400 h 914400"/>
                <a:gd name="connsiteX4" fmla="*/ 0 w 1659737"/>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737" h="914400">
                  <a:moveTo>
                    <a:pt x="172058" y="0"/>
                  </a:moveTo>
                  <a:lnTo>
                    <a:pt x="1202537" y="0"/>
                  </a:lnTo>
                  <a:cubicBezTo>
                    <a:pt x="1455042" y="0"/>
                    <a:pt x="1659737" y="204695"/>
                    <a:pt x="1659737" y="457200"/>
                  </a:cubicBezTo>
                  <a:cubicBezTo>
                    <a:pt x="1659737" y="709705"/>
                    <a:pt x="1455042" y="914400"/>
                    <a:pt x="1202537" y="914400"/>
                  </a:cubicBezTo>
                  <a:lnTo>
                    <a:pt x="0" y="914400"/>
                  </a:lnTo>
                  <a:close/>
                </a:path>
              </a:pathLst>
            </a:custGeom>
            <a:solidFill>
              <a:srgbClr val="4C3A00"/>
            </a:solidFill>
            <a:ln>
              <a:solidFill>
                <a:schemeClr val="tx2"/>
              </a:solidFill>
            </a:ln>
          </p:spPr>
          <p:style>
            <a:lnRef idx="0">
              <a:schemeClr val="accent6"/>
            </a:lnRef>
            <a:fillRef idx="3">
              <a:schemeClr val="accent6"/>
            </a:fillRef>
            <a:effectRef idx="3">
              <a:schemeClr val="accent6"/>
            </a:effectRef>
            <a:fontRef idx="minor">
              <a:schemeClr val="lt1"/>
            </a:fontRef>
          </p:style>
          <p:txBody>
            <a:bodyPr wrap="square" rtlCol="0" anchor="ctr">
              <a:noAutofit/>
            </a:bodyPr>
            <a:lstStyle/>
            <a:p>
              <a:pPr algn="ctr"/>
              <a:endParaRPr lang="en-US" dirty="0"/>
            </a:p>
          </p:txBody>
        </p:sp>
      </p:grpSp>
      <p:grpSp>
        <p:nvGrpSpPr>
          <p:cNvPr id="39" name="Group 38">
            <a:extLst>
              <a:ext uri="{FF2B5EF4-FFF2-40B4-BE49-F238E27FC236}">
                <a16:creationId xmlns:a16="http://schemas.microsoft.com/office/drawing/2014/main" id="{BB23DF85-C3BA-A75B-0931-A4A8F1959A81}"/>
              </a:ext>
            </a:extLst>
          </p:cNvPr>
          <p:cNvGrpSpPr/>
          <p:nvPr/>
        </p:nvGrpSpPr>
        <p:grpSpPr>
          <a:xfrm>
            <a:off x="8015969" y="1667189"/>
            <a:ext cx="3810862" cy="3984295"/>
            <a:chOff x="5484424" y="1421417"/>
            <a:chExt cx="3323092" cy="3984295"/>
          </a:xfrm>
        </p:grpSpPr>
        <p:sp>
          <p:nvSpPr>
            <p:cNvPr id="36" name="Isosceles Triangle 35">
              <a:extLst>
                <a:ext uri="{FF2B5EF4-FFF2-40B4-BE49-F238E27FC236}">
                  <a16:creationId xmlns:a16="http://schemas.microsoft.com/office/drawing/2014/main" id="{B08CFF94-D906-0FDA-A28C-6C05CAC115C3}"/>
                </a:ext>
              </a:extLst>
            </p:cNvPr>
            <p:cNvSpPr/>
            <p:nvPr/>
          </p:nvSpPr>
          <p:spPr>
            <a:xfrm rot="10800000">
              <a:off x="6198347" y="2329390"/>
              <a:ext cx="508871" cy="453887"/>
            </a:xfrm>
            <a:prstGeom prst="triangle">
              <a:avLst>
                <a:gd name="adj" fmla="val 19211"/>
              </a:avLst>
            </a:prstGeom>
            <a:solidFill>
              <a:srgbClr val="4C3A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C827E00-21E1-6EB3-0F3F-9513F8FB3826}"/>
                </a:ext>
              </a:extLst>
            </p:cNvPr>
            <p:cNvSpPr txBox="1"/>
            <p:nvPr/>
          </p:nvSpPr>
          <p:spPr>
            <a:xfrm>
              <a:off x="5484424" y="2758834"/>
              <a:ext cx="914400" cy="2646878"/>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16600" b="1" dirty="0">
                  <a:solidFill>
                    <a:schemeClr val="accent6">
                      <a:lumMod val="50000"/>
                    </a:schemeClr>
                  </a:solidFill>
                  <a:latin typeface="Arial Narrow" panose="020B0606020202030204" pitchFamily="34" charset="0"/>
                  <a:cs typeface="B Arabic Style" panose="00000400000000000000" pitchFamily="2" charset="-78"/>
                </a:rPr>
                <a:t>3</a:t>
              </a:r>
            </a:p>
          </p:txBody>
        </p:sp>
        <p:sp>
          <p:nvSpPr>
            <p:cNvPr id="35" name="Parallelogram 34">
              <a:extLst>
                <a:ext uri="{FF2B5EF4-FFF2-40B4-BE49-F238E27FC236}">
                  <a16:creationId xmlns:a16="http://schemas.microsoft.com/office/drawing/2014/main" id="{5489AF04-8B56-AF89-22E2-009DF32795EF}"/>
                </a:ext>
              </a:extLst>
            </p:cNvPr>
            <p:cNvSpPr/>
            <p:nvPr/>
          </p:nvSpPr>
          <p:spPr>
            <a:xfrm>
              <a:off x="5994742" y="1421417"/>
              <a:ext cx="2812774" cy="3737114"/>
            </a:xfrm>
            <a:prstGeom prst="parallelogram">
              <a:avLst/>
            </a:prstGeom>
            <a:solidFill>
              <a:schemeClr val="bg1"/>
            </a:solidFill>
            <a:ln>
              <a:solidFill>
                <a:srgbClr val="FFFFFF"/>
              </a:solid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ACF4968-E2FA-D6AE-3272-A14055EED4BC}"/>
                </a:ext>
              </a:extLst>
            </p:cNvPr>
            <p:cNvSpPr/>
            <p:nvPr/>
          </p:nvSpPr>
          <p:spPr>
            <a:xfrm>
              <a:off x="6200927" y="1439433"/>
              <a:ext cx="1659737" cy="914400"/>
            </a:xfrm>
            <a:custGeom>
              <a:avLst/>
              <a:gdLst>
                <a:gd name="connsiteX0" fmla="*/ 172058 w 1659737"/>
                <a:gd name="connsiteY0" fmla="*/ 0 h 914400"/>
                <a:gd name="connsiteX1" fmla="*/ 1202537 w 1659737"/>
                <a:gd name="connsiteY1" fmla="*/ 0 h 914400"/>
                <a:gd name="connsiteX2" fmla="*/ 1659737 w 1659737"/>
                <a:gd name="connsiteY2" fmla="*/ 457200 h 914400"/>
                <a:gd name="connsiteX3" fmla="*/ 1202537 w 1659737"/>
                <a:gd name="connsiteY3" fmla="*/ 914400 h 914400"/>
                <a:gd name="connsiteX4" fmla="*/ 0 w 1659737"/>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737" h="914400">
                  <a:moveTo>
                    <a:pt x="172058" y="0"/>
                  </a:moveTo>
                  <a:lnTo>
                    <a:pt x="1202537" y="0"/>
                  </a:lnTo>
                  <a:cubicBezTo>
                    <a:pt x="1455042" y="0"/>
                    <a:pt x="1659737" y="204695"/>
                    <a:pt x="1659737" y="457200"/>
                  </a:cubicBezTo>
                  <a:cubicBezTo>
                    <a:pt x="1659737" y="709705"/>
                    <a:pt x="1455042" y="914400"/>
                    <a:pt x="1202537" y="914400"/>
                  </a:cubicBezTo>
                  <a:lnTo>
                    <a:pt x="0" y="914400"/>
                  </a:lnTo>
                  <a:close/>
                </a:path>
              </a:pathLst>
            </a:custGeom>
            <a:solidFill>
              <a:srgbClr val="4C3A00"/>
            </a:solidFill>
            <a:ln>
              <a:solidFill>
                <a:schemeClr val="tx2"/>
              </a:solidFill>
            </a:ln>
          </p:spPr>
          <p:style>
            <a:lnRef idx="0">
              <a:schemeClr val="accent6"/>
            </a:lnRef>
            <a:fillRef idx="3">
              <a:schemeClr val="accent6"/>
            </a:fillRef>
            <a:effectRef idx="3">
              <a:schemeClr val="accent6"/>
            </a:effectRef>
            <a:fontRef idx="minor">
              <a:schemeClr val="lt1"/>
            </a:fontRef>
          </p:style>
          <p:txBody>
            <a:bodyPr wrap="square" rtlCol="0" anchor="ctr">
              <a:noAutofit/>
            </a:bodyPr>
            <a:lstStyle/>
            <a:p>
              <a:pPr algn="ctr"/>
              <a:endParaRPr lang="en-US" dirty="0"/>
            </a:p>
          </p:txBody>
        </p:sp>
      </p:grpSp>
      <p:sp>
        <p:nvSpPr>
          <p:cNvPr id="5" name="Rectangle 4">
            <a:extLst>
              <a:ext uri="{FF2B5EF4-FFF2-40B4-BE49-F238E27FC236}">
                <a16:creationId xmlns:a16="http://schemas.microsoft.com/office/drawing/2014/main" id="{D322CB86-B022-BF4B-A662-B15EE1657ABA}"/>
              </a:ext>
            </a:extLst>
          </p:cNvPr>
          <p:cNvSpPr/>
          <p:nvPr/>
        </p:nvSpPr>
        <p:spPr>
          <a:xfrm>
            <a:off x="0" y="243480"/>
            <a:ext cx="12192000" cy="65029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027F95EC-8F02-3153-7FAE-DA79FEC565F8}"/>
              </a:ext>
            </a:extLst>
          </p:cNvPr>
          <p:cNvSpPr txBox="1"/>
          <p:nvPr/>
        </p:nvSpPr>
        <p:spPr>
          <a:xfrm>
            <a:off x="179863" y="298469"/>
            <a:ext cx="7673420" cy="523220"/>
          </a:xfrm>
          <a:prstGeom prst="rect">
            <a:avLst/>
          </a:prstGeom>
          <a:noFill/>
        </p:spPr>
        <p:txBody>
          <a:bodyPr wrap="square" rtlCol="0">
            <a:spAutoFit/>
          </a:bodyPr>
          <a:lstStyle/>
          <a:p>
            <a:r>
              <a:rPr lang="en-US" sz="2800" b="1" dirty="0">
                <a:solidFill>
                  <a:schemeClr val="bg1"/>
                </a:solidFill>
              </a:rPr>
              <a:t>Implementation of (CDSS)</a:t>
            </a:r>
            <a:endParaRPr lang="en-US" sz="2000" b="1" dirty="0">
              <a:solidFill>
                <a:schemeClr val="bg1"/>
              </a:solidFill>
            </a:endParaRPr>
          </a:p>
        </p:txBody>
      </p:sp>
      <p:sp>
        <p:nvSpPr>
          <p:cNvPr id="4" name="Arrow: Pentagon 3">
            <a:extLst>
              <a:ext uri="{FF2B5EF4-FFF2-40B4-BE49-F238E27FC236}">
                <a16:creationId xmlns:a16="http://schemas.microsoft.com/office/drawing/2014/main" id="{D1D86EBC-9BAF-0F3F-14A1-7ADA391F404C}"/>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id="{75F272D4-987D-E2EA-BD1D-6BB551D5F64D}"/>
              </a:ext>
            </a:extLst>
          </p:cNvPr>
          <p:cNvSpPr txBox="1"/>
          <p:nvPr/>
        </p:nvSpPr>
        <p:spPr>
          <a:xfrm>
            <a:off x="11666667" y="6236968"/>
            <a:ext cx="418704" cy="369332"/>
          </a:xfrm>
          <a:prstGeom prst="rect">
            <a:avLst/>
          </a:prstGeom>
          <a:noFill/>
        </p:spPr>
        <p:txBody>
          <a:bodyPr wrap="none" rtlCol="0">
            <a:spAutoFit/>
          </a:bodyPr>
          <a:lstStyle/>
          <a:p>
            <a:r>
              <a:rPr lang="en-US" dirty="0"/>
              <a:t>12</a:t>
            </a:r>
          </a:p>
        </p:txBody>
      </p:sp>
      <p:cxnSp>
        <p:nvCxnSpPr>
          <p:cNvPr id="12" name="Straight Connector 11">
            <a:extLst>
              <a:ext uri="{FF2B5EF4-FFF2-40B4-BE49-F238E27FC236}">
                <a16:creationId xmlns:a16="http://schemas.microsoft.com/office/drawing/2014/main" id="{21F3BC0F-5768-4A8B-72B6-B989A25F2CA8}"/>
              </a:ext>
            </a:extLst>
          </p:cNvPr>
          <p:cNvCxnSpPr/>
          <p:nvPr/>
        </p:nvCxnSpPr>
        <p:spPr>
          <a:xfrm>
            <a:off x="0" y="6260605"/>
            <a:ext cx="11560040" cy="0"/>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8010CA1E-7E27-DDFA-CEEB-1368654529EF}"/>
              </a:ext>
            </a:extLst>
          </p:cNvPr>
          <p:cNvSpPr txBox="1"/>
          <p:nvPr/>
        </p:nvSpPr>
        <p:spPr>
          <a:xfrm>
            <a:off x="1432585" y="2593905"/>
            <a:ext cx="2235004" cy="2862322"/>
          </a:xfrm>
          <a:prstGeom prst="rect">
            <a:avLst/>
          </a:prstGeom>
          <a:noFill/>
        </p:spPr>
        <p:txBody>
          <a:bodyPr wrap="square" rtlCol="0">
            <a:spAutoFit/>
          </a:bodyPr>
          <a:lstStyle/>
          <a:p>
            <a:r>
              <a:rPr lang="en-US" dirty="0"/>
              <a:t>The process of combining the results of systematic review of the biomedical literature with the experience and expertise of experts to create recommendations about best practice.</a:t>
            </a:r>
          </a:p>
        </p:txBody>
      </p:sp>
      <p:sp>
        <p:nvSpPr>
          <p:cNvPr id="8" name="TextBox 7">
            <a:extLst>
              <a:ext uri="{FF2B5EF4-FFF2-40B4-BE49-F238E27FC236}">
                <a16:creationId xmlns:a16="http://schemas.microsoft.com/office/drawing/2014/main" id="{5E11B6D7-53FB-91D8-9538-1BDBC63DE9F4}"/>
              </a:ext>
            </a:extLst>
          </p:cNvPr>
          <p:cNvSpPr txBox="1"/>
          <p:nvPr/>
        </p:nvSpPr>
        <p:spPr>
          <a:xfrm>
            <a:off x="1287852" y="1806847"/>
            <a:ext cx="1831399" cy="646331"/>
          </a:xfrm>
          <a:prstGeom prst="rect">
            <a:avLst/>
          </a:prstGeom>
          <a:noFill/>
        </p:spPr>
        <p:txBody>
          <a:bodyPr wrap="square" rtlCol="0">
            <a:spAutoFit/>
          </a:bodyPr>
          <a:lstStyle/>
          <a:p>
            <a:r>
              <a:rPr lang="en-US" b="1" dirty="0">
                <a:solidFill>
                  <a:schemeClr val="bg1"/>
                </a:solidFill>
              </a:rPr>
              <a:t>Knowledge Synthesis </a:t>
            </a:r>
          </a:p>
        </p:txBody>
      </p:sp>
      <p:sp>
        <p:nvSpPr>
          <p:cNvPr id="16" name="TextBox 15">
            <a:extLst>
              <a:ext uri="{FF2B5EF4-FFF2-40B4-BE49-F238E27FC236}">
                <a16:creationId xmlns:a16="http://schemas.microsoft.com/office/drawing/2014/main" id="{2A4DB3CD-AB1A-6DD4-1634-CBCC785CB323}"/>
              </a:ext>
            </a:extLst>
          </p:cNvPr>
          <p:cNvSpPr txBox="1"/>
          <p:nvPr/>
        </p:nvSpPr>
        <p:spPr>
          <a:xfrm>
            <a:off x="5207439" y="1789186"/>
            <a:ext cx="1659737" cy="646331"/>
          </a:xfrm>
          <a:prstGeom prst="rect">
            <a:avLst/>
          </a:prstGeom>
          <a:noFill/>
        </p:spPr>
        <p:txBody>
          <a:bodyPr wrap="square">
            <a:spAutoFit/>
          </a:bodyPr>
          <a:lstStyle/>
          <a:p>
            <a:r>
              <a:rPr lang="en-US" b="1" dirty="0">
                <a:solidFill>
                  <a:schemeClr val="bg1"/>
                </a:solidFill>
              </a:rPr>
              <a:t>Knowledge Formalization</a:t>
            </a:r>
          </a:p>
        </p:txBody>
      </p:sp>
      <p:sp>
        <p:nvSpPr>
          <p:cNvPr id="19" name="TextBox 18">
            <a:extLst>
              <a:ext uri="{FF2B5EF4-FFF2-40B4-BE49-F238E27FC236}">
                <a16:creationId xmlns:a16="http://schemas.microsoft.com/office/drawing/2014/main" id="{0E863166-1496-A5D2-5A1D-69A0E0BE5986}"/>
              </a:ext>
            </a:extLst>
          </p:cNvPr>
          <p:cNvSpPr txBox="1"/>
          <p:nvPr/>
        </p:nvSpPr>
        <p:spPr>
          <a:xfrm>
            <a:off x="5136337" y="2747683"/>
            <a:ext cx="2178698" cy="2308324"/>
          </a:xfrm>
          <a:prstGeom prst="rect">
            <a:avLst/>
          </a:prstGeom>
          <a:noFill/>
        </p:spPr>
        <p:txBody>
          <a:bodyPr wrap="square">
            <a:spAutoFit/>
          </a:bodyPr>
          <a:lstStyle/>
          <a:p>
            <a:r>
              <a:rPr lang="en-US" dirty="0"/>
              <a:t>The process of translating narrative guidelines into structured knowledge that can be implemented consistently in CDS applications.</a:t>
            </a:r>
          </a:p>
        </p:txBody>
      </p:sp>
      <p:sp>
        <p:nvSpPr>
          <p:cNvPr id="27" name="TextBox 26">
            <a:extLst>
              <a:ext uri="{FF2B5EF4-FFF2-40B4-BE49-F238E27FC236}">
                <a16:creationId xmlns:a16="http://schemas.microsoft.com/office/drawing/2014/main" id="{B6D06AD4-738D-48C3-4EB6-BB446A0D6FD8}"/>
              </a:ext>
            </a:extLst>
          </p:cNvPr>
          <p:cNvSpPr txBox="1"/>
          <p:nvPr/>
        </p:nvSpPr>
        <p:spPr>
          <a:xfrm>
            <a:off x="9251466" y="1775155"/>
            <a:ext cx="1659737" cy="646331"/>
          </a:xfrm>
          <a:prstGeom prst="rect">
            <a:avLst/>
          </a:prstGeom>
          <a:noFill/>
        </p:spPr>
        <p:txBody>
          <a:bodyPr wrap="square">
            <a:spAutoFit/>
          </a:bodyPr>
          <a:lstStyle/>
          <a:p>
            <a:r>
              <a:rPr lang="en-US" b="1" dirty="0">
                <a:solidFill>
                  <a:schemeClr val="bg1"/>
                </a:solidFill>
              </a:rPr>
              <a:t>Knowledge Localization</a:t>
            </a:r>
          </a:p>
        </p:txBody>
      </p:sp>
      <p:sp>
        <p:nvSpPr>
          <p:cNvPr id="29" name="TextBox 28">
            <a:extLst>
              <a:ext uri="{FF2B5EF4-FFF2-40B4-BE49-F238E27FC236}">
                <a16:creationId xmlns:a16="http://schemas.microsoft.com/office/drawing/2014/main" id="{67997B55-2002-E671-0776-1EC5A631D349}"/>
              </a:ext>
            </a:extLst>
          </p:cNvPr>
          <p:cNvSpPr txBox="1"/>
          <p:nvPr/>
        </p:nvSpPr>
        <p:spPr>
          <a:xfrm>
            <a:off x="9251466" y="2709292"/>
            <a:ext cx="1807517" cy="2585323"/>
          </a:xfrm>
          <a:prstGeom prst="rect">
            <a:avLst/>
          </a:prstGeom>
          <a:noFill/>
        </p:spPr>
        <p:txBody>
          <a:bodyPr wrap="square">
            <a:spAutoFit/>
          </a:bodyPr>
          <a:lstStyle/>
          <a:p>
            <a:r>
              <a:rPr lang="en-US" dirty="0"/>
              <a:t>Encompasses the activities in which formalized knowledge about appropriate care is introduced into the systems that influence care.</a:t>
            </a:r>
          </a:p>
        </p:txBody>
      </p:sp>
      <p:sp>
        <p:nvSpPr>
          <p:cNvPr id="14" name="TextBox 13">
            <a:extLst>
              <a:ext uri="{FF2B5EF4-FFF2-40B4-BE49-F238E27FC236}">
                <a16:creationId xmlns:a16="http://schemas.microsoft.com/office/drawing/2014/main" id="{105559FA-AF94-1756-7B8C-F82CD53E9904}"/>
              </a:ext>
            </a:extLst>
          </p:cNvPr>
          <p:cNvSpPr txBox="1"/>
          <p:nvPr/>
        </p:nvSpPr>
        <p:spPr>
          <a:xfrm>
            <a:off x="100475" y="6307118"/>
            <a:ext cx="11173983" cy="369332"/>
          </a:xfrm>
          <a:prstGeom prst="rect">
            <a:avLst/>
          </a:prstGeom>
          <a:noFill/>
        </p:spPr>
        <p:txBody>
          <a:bodyPr wrap="square" rtlCol="0">
            <a:spAutoFit/>
          </a:bodyPr>
          <a:lstStyle/>
          <a:p>
            <a:r>
              <a:rPr lang="en-US" sz="900" dirty="0"/>
              <a:t>   12) Eta S. Berner Editor Clinical Decision Support Systems Theory and Practice Third Edition, book, Eta S. Berner Editor</a:t>
            </a:r>
          </a:p>
          <a:p>
            <a:endParaRPr lang="en-US" sz="900" dirty="0"/>
          </a:p>
        </p:txBody>
      </p:sp>
    </p:spTree>
    <p:extLst>
      <p:ext uri="{BB962C8B-B14F-4D97-AF65-F5344CB8AC3E}">
        <p14:creationId xmlns:p14="http://schemas.microsoft.com/office/powerpoint/2010/main" val="230305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0-#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0-#ppt_w/2"/>
                                          </p:val>
                                        </p:tav>
                                        <p:tav tm="100000">
                                          <p:val>
                                            <p:strVal val="#ppt_x"/>
                                          </p:val>
                                        </p:tav>
                                      </p:tavLst>
                                    </p:anim>
                                    <p:anim calcmode="lin" valueType="num">
                                      <p:cBhvr additive="base">
                                        <p:cTn id="36" dur="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0-#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6" grpId="0"/>
      <p:bldP spid="19" grpId="0"/>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6FDF1CA0-8F34-AB4E-44AA-6CA04B327292}"/>
              </a:ext>
            </a:extLst>
          </p:cNvPr>
          <p:cNvSpPr/>
          <p:nvPr/>
        </p:nvSpPr>
        <p:spPr>
          <a:xfrm>
            <a:off x="-3293650" y="822222"/>
            <a:ext cx="5764696" cy="5496339"/>
          </a:xfrm>
          <a:prstGeom prst="ellipse">
            <a:avLst/>
          </a:prstGeom>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7" name="Oval 6">
            <a:extLst>
              <a:ext uri="{FF2B5EF4-FFF2-40B4-BE49-F238E27FC236}">
                <a16:creationId xmlns:a16="http://schemas.microsoft.com/office/drawing/2014/main" id="{7315EBF7-7045-D2F7-4858-9652589258ED}"/>
              </a:ext>
            </a:extLst>
          </p:cNvPr>
          <p:cNvSpPr/>
          <p:nvPr/>
        </p:nvSpPr>
        <p:spPr>
          <a:xfrm>
            <a:off x="-2829503" y="1121855"/>
            <a:ext cx="5088835" cy="4780721"/>
          </a:xfrm>
          <a:prstGeom prst="ellipse">
            <a:avLst/>
          </a:prstGeom>
          <a:solidFill>
            <a:srgbClr val="4C3A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7626033-5ECA-2857-4D5E-A3D1E59EB71E}"/>
              </a:ext>
            </a:extLst>
          </p:cNvPr>
          <p:cNvSpPr/>
          <p:nvPr/>
        </p:nvSpPr>
        <p:spPr>
          <a:xfrm>
            <a:off x="-2610843" y="1397748"/>
            <a:ext cx="4651513" cy="4323522"/>
          </a:xfrm>
          <a:prstGeom prst="ellipse">
            <a:avLst/>
          </a:prstGeom>
          <a:ln>
            <a:solidFill>
              <a:schemeClr val="tx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cs typeface="+mj-cs"/>
              </a:rPr>
              <a:t>                               </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41D5D2D5-1F30-BC8A-1662-410C96DFDE49}"/>
              </a:ext>
            </a:extLst>
          </p:cNvPr>
          <p:cNvCxnSpPr>
            <a:cxnSpLocks/>
          </p:cNvCxnSpPr>
          <p:nvPr/>
        </p:nvCxnSpPr>
        <p:spPr>
          <a:xfrm>
            <a:off x="1789471" y="1755458"/>
            <a:ext cx="4575531" cy="0"/>
          </a:xfrm>
          <a:prstGeom prst="line">
            <a:avLst/>
          </a:prstGeom>
          <a:solidFill>
            <a:schemeClr val="accent6">
              <a:lumMod val="50000"/>
            </a:schemeClr>
          </a:solidFill>
          <a:ln w="38100">
            <a:solidFill>
              <a:srgbClr val="4C3A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9BE8A4-13A0-8C78-EB41-872FEA2C8ADD}"/>
              </a:ext>
            </a:extLst>
          </p:cNvPr>
          <p:cNvCxnSpPr>
            <a:cxnSpLocks/>
          </p:cNvCxnSpPr>
          <p:nvPr/>
        </p:nvCxnSpPr>
        <p:spPr>
          <a:xfrm>
            <a:off x="2469945" y="3015238"/>
            <a:ext cx="4011733" cy="13551"/>
          </a:xfrm>
          <a:prstGeom prst="line">
            <a:avLst/>
          </a:prstGeom>
          <a:solidFill>
            <a:schemeClr val="accent6">
              <a:lumMod val="50000"/>
            </a:schemeClr>
          </a:solidFill>
          <a:ln w="38100">
            <a:solidFill>
              <a:srgbClr val="4C3A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D59AE5-9D2D-D769-0472-92B3D643FCC3}"/>
              </a:ext>
            </a:extLst>
          </p:cNvPr>
          <p:cNvCxnSpPr>
            <a:cxnSpLocks/>
          </p:cNvCxnSpPr>
          <p:nvPr/>
        </p:nvCxnSpPr>
        <p:spPr>
          <a:xfrm>
            <a:off x="2386781" y="4188612"/>
            <a:ext cx="4096919" cy="2712"/>
          </a:xfrm>
          <a:prstGeom prst="line">
            <a:avLst/>
          </a:prstGeom>
          <a:solidFill>
            <a:schemeClr val="accent6">
              <a:lumMod val="50000"/>
            </a:schemeClr>
          </a:solidFill>
          <a:ln w="38100">
            <a:solidFill>
              <a:srgbClr val="4C3A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B4CAFF-D069-CD46-3624-36DA2FD0AD53}"/>
              </a:ext>
            </a:extLst>
          </p:cNvPr>
          <p:cNvCxnSpPr>
            <a:cxnSpLocks/>
          </p:cNvCxnSpPr>
          <p:nvPr/>
        </p:nvCxnSpPr>
        <p:spPr>
          <a:xfrm flipV="1">
            <a:off x="1693359" y="5450905"/>
            <a:ext cx="4240518" cy="9347"/>
          </a:xfrm>
          <a:prstGeom prst="line">
            <a:avLst/>
          </a:prstGeom>
          <a:solidFill>
            <a:schemeClr val="accent6">
              <a:lumMod val="50000"/>
            </a:schemeClr>
          </a:solidFill>
          <a:ln w="38100">
            <a:solidFill>
              <a:srgbClr val="4C3A00"/>
            </a:solidFill>
            <a:prstDash val="sysDash"/>
          </a:ln>
        </p:spPr>
        <p:style>
          <a:lnRef idx="1">
            <a:schemeClr val="accent1"/>
          </a:lnRef>
          <a:fillRef idx="0">
            <a:schemeClr val="accent1"/>
          </a:fillRef>
          <a:effectRef idx="0">
            <a:schemeClr val="accent1"/>
          </a:effectRef>
          <a:fontRef idx="minor">
            <a:schemeClr val="tx1"/>
          </a:fontRef>
        </p:style>
      </p:cxnSp>
      <p:sp>
        <p:nvSpPr>
          <p:cNvPr id="9" name="Hexagon 8">
            <a:extLst>
              <a:ext uri="{FF2B5EF4-FFF2-40B4-BE49-F238E27FC236}">
                <a16:creationId xmlns:a16="http://schemas.microsoft.com/office/drawing/2014/main" id="{0CA001A1-0955-D344-8E2C-C67BD593CB4D}"/>
              </a:ext>
            </a:extLst>
          </p:cNvPr>
          <p:cNvSpPr/>
          <p:nvPr/>
        </p:nvSpPr>
        <p:spPr>
          <a:xfrm>
            <a:off x="6545637" y="3724878"/>
            <a:ext cx="4525486" cy="948022"/>
          </a:xfrm>
          <a:prstGeom prst="hexagon">
            <a:avLst/>
          </a:prstGeom>
          <a:solidFill>
            <a:schemeClr val="accent6">
              <a:lumMod val="75000"/>
            </a:schemeClr>
          </a:solidFill>
          <a:ln w="28575">
            <a:solidFill>
              <a:srgbClr val="4C3A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10" name="Hexagon 9">
            <a:extLst>
              <a:ext uri="{FF2B5EF4-FFF2-40B4-BE49-F238E27FC236}">
                <a16:creationId xmlns:a16="http://schemas.microsoft.com/office/drawing/2014/main" id="{A32F4FDF-1DB3-9B65-D637-5D1448B2755B}"/>
              </a:ext>
            </a:extLst>
          </p:cNvPr>
          <p:cNvSpPr/>
          <p:nvPr/>
        </p:nvSpPr>
        <p:spPr>
          <a:xfrm>
            <a:off x="5946059" y="4885562"/>
            <a:ext cx="5407741" cy="1073519"/>
          </a:xfrm>
          <a:prstGeom prst="hexagon">
            <a:avLst/>
          </a:prstGeom>
          <a:solidFill>
            <a:schemeClr val="accent6">
              <a:lumMod val="50000"/>
            </a:schemeClr>
          </a:solidFill>
          <a:ln w="28575">
            <a:solidFill>
              <a:srgbClr val="4C3A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12" name="Hexagon 11">
            <a:extLst>
              <a:ext uri="{FF2B5EF4-FFF2-40B4-BE49-F238E27FC236}">
                <a16:creationId xmlns:a16="http://schemas.microsoft.com/office/drawing/2014/main" id="{218FBEC0-73AF-812A-ED8B-8F16A7B77FE7}"/>
              </a:ext>
            </a:extLst>
          </p:cNvPr>
          <p:cNvSpPr/>
          <p:nvPr/>
        </p:nvSpPr>
        <p:spPr>
          <a:xfrm>
            <a:off x="6371764" y="1262246"/>
            <a:ext cx="3522030" cy="958089"/>
          </a:xfrm>
          <a:prstGeom prst="hexagon">
            <a:avLst/>
          </a:prstGeom>
          <a:solidFill>
            <a:schemeClr val="accent6">
              <a:lumMod val="40000"/>
              <a:lumOff val="60000"/>
            </a:schemeClr>
          </a:solidFill>
          <a:ln w="28575">
            <a:solidFill>
              <a:srgbClr val="4C3A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13" name="Hexagon 12">
            <a:extLst>
              <a:ext uri="{FF2B5EF4-FFF2-40B4-BE49-F238E27FC236}">
                <a16:creationId xmlns:a16="http://schemas.microsoft.com/office/drawing/2014/main" id="{34801C8A-460D-5E6E-3830-8B330782CA24}"/>
              </a:ext>
            </a:extLst>
          </p:cNvPr>
          <p:cNvSpPr/>
          <p:nvPr/>
        </p:nvSpPr>
        <p:spPr>
          <a:xfrm>
            <a:off x="6545637" y="2443315"/>
            <a:ext cx="5022063" cy="1088905"/>
          </a:xfrm>
          <a:prstGeom prst="hexagon">
            <a:avLst>
              <a:gd name="adj" fmla="val 25000"/>
              <a:gd name="vf" fmla="val 115470"/>
            </a:avLst>
          </a:prstGeom>
          <a:solidFill>
            <a:schemeClr val="accent6">
              <a:lumMod val="60000"/>
              <a:lumOff val="40000"/>
            </a:schemeClr>
          </a:solidFill>
          <a:ln w="28575">
            <a:solidFill>
              <a:srgbClr val="4C3A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graphicFrame>
        <p:nvGraphicFramePr>
          <p:cNvPr id="4" name="Table 3">
            <a:extLst>
              <a:ext uri="{FF2B5EF4-FFF2-40B4-BE49-F238E27FC236}">
                <a16:creationId xmlns:a16="http://schemas.microsoft.com/office/drawing/2014/main" id="{914E42F0-75C4-E012-5D67-851ABA792B30}"/>
              </a:ext>
            </a:extLst>
          </p:cNvPr>
          <p:cNvGraphicFramePr>
            <a:graphicFrameLocks noGrp="1"/>
          </p:cNvGraphicFramePr>
          <p:nvPr>
            <p:extLst>
              <p:ext uri="{D42A27DB-BD31-4B8C-83A1-F6EECF244321}">
                <p14:modId xmlns:p14="http://schemas.microsoft.com/office/powerpoint/2010/main" val="2752955061"/>
              </p:ext>
            </p:extLst>
          </p:nvPr>
        </p:nvGraphicFramePr>
        <p:xfrm>
          <a:off x="6684753" y="1228571"/>
          <a:ext cx="3522030" cy="955587"/>
        </p:xfrm>
        <a:graphic>
          <a:graphicData uri="http://schemas.openxmlformats.org/drawingml/2006/table">
            <a:tbl>
              <a:tblPr/>
              <a:tblGrid>
                <a:gridCol w="3522030">
                  <a:extLst>
                    <a:ext uri="{9D8B030D-6E8A-4147-A177-3AD203B41FA5}">
                      <a16:colId xmlns:a16="http://schemas.microsoft.com/office/drawing/2014/main" val="4162261122"/>
                    </a:ext>
                  </a:extLst>
                </a:gridCol>
              </a:tblGrid>
              <a:tr h="955587">
                <a:tc>
                  <a:txBody>
                    <a:bodyPr/>
                    <a:lstStyle/>
                    <a:p>
                      <a:pPr marL="285750" indent="-285750">
                        <a:buFont typeface="Arial" panose="020B0604020202020204" pitchFamily="34" charset="0"/>
                        <a:buChar char="•"/>
                      </a:pPr>
                      <a:r>
                        <a:rPr lang="en-US" b="1" dirty="0">
                          <a:solidFill>
                            <a:schemeClr val="bg1"/>
                          </a:solidFill>
                        </a:rPr>
                        <a:t>Data Quality and Accuracy</a:t>
                      </a:r>
                    </a:p>
                    <a:p>
                      <a:pPr marL="285750" indent="-285750">
                        <a:buFont typeface="Arial" panose="020B0604020202020204" pitchFamily="34" charset="0"/>
                        <a:buChar char="•"/>
                      </a:pPr>
                      <a:r>
                        <a:rPr lang="en-US" b="1" dirty="0">
                          <a:solidFill>
                            <a:schemeClr val="bg1"/>
                          </a:solidFill>
                        </a:rPr>
                        <a:t>Heterogeneity</a:t>
                      </a:r>
                      <a:r>
                        <a:rPr lang="fa-IR" b="1" dirty="0">
                          <a:solidFill>
                            <a:schemeClr val="bg1"/>
                          </a:solidFill>
                        </a:rPr>
                        <a:t> </a:t>
                      </a:r>
                      <a:r>
                        <a:rPr lang="en-US" b="1" dirty="0">
                          <a:solidFill>
                            <a:schemeClr val="bg1"/>
                          </a:solidFill>
                        </a:rPr>
                        <a:t>of data</a:t>
                      </a:r>
                    </a:p>
                  </a:txBody>
                  <a:tcPr anchor="ctr">
                    <a:lnL>
                      <a:noFill/>
                    </a:lnL>
                    <a:lnR>
                      <a:noFill/>
                    </a:lnR>
                    <a:lnT>
                      <a:noFill/>
                    </a:lnT>
                    <a:lnB>
                      <a:noFill/>
                    </a:lnB>
                    <a:noFill/>
                  </a:tcPr>
                </a:tc>
                <a:extLst>
                  <a:ext uri="{0D108BD9-81ED-4DB2-BD59-A6C34878D82A}">
                    <a16:rowId xmlns:a16="http://schemas.microsoft.com/office/drawing/2014/main" val="397826537"/>
                  </a:ext>
                </a:extLst>
              </a:tr>
            </a:tbl>
          </a:graphicData>
        </a:graphic>
      </p:graphicFrame>
      <p:graphicFrame>
        <p:nvGraphicFramePr>
          <p:cNvPr id="11" name="Table 10">
            <a:extLst>
              <a:ext uri="{FF2B5EF4-FFF2-40B4-BE49-F238E27FC236}">
                <a16:creationId xmlns:a16="http://schemas.microsoft.com/office/drawing/2014/main" id="{3DCECA07-AF40-C6A7-72FF-4F324913674B}"/>
              </a:ext>
            </a:extLst>
          </p:cNvPr>
          <p:cNvGraphicFramePr>
            <a:graphicFrameLocks noGrp="1"/>
          </p:cNvGraphicFramePr>
          <p:nvPr>
            <p:extLst>
              <p:ext uri="{D42A27DB-BD31-4B8C-83A1-F6EECF244321}">
                <p14:modId xmlns:p14="http://schemas.microsoft.com/office/powerpoint/2010/main" val="1579707597"/>
              </p:ext>
            </p:extLst>
          </p:nvPr>
        </p:nvGraphicFramePr>
        <p:xfrm>
          <a:off x="6839414" y="2539290"/>
          <a:ext cx="4431891" cy="1463040"/>
        </p:xfrm>
        <a:graphic>
          <a:graphicData uri="http://schemas.openxmlformats.org/drawingml/2006/table">
            <a:tbl>
              <a:tblPr/>
              <a:tblGrid>
                <a:gridCol w="4431891">
                  <a:extLst>
                    <a:ext uri="{9D8B030D-6E8A-4147-A177-3AD203B41FA5}">
                      <a16:colId xmlns:a16="http://schemas.microsoft.com/office/drawing/2014/main" val="303770507"/>
                    </a:ext>
                  </a:extLst>
                </a:gridCol>
              </a:tblGrid>
              <a:tr h="0">
                <a:tc>
                  <a:txBody>
                    <a:bodyPr/>
                    <a:lstStyle/>
                    <a:p>
                      <a:pPr marL="285750" indent="-285750">
                        <a:buFont typeface="Arial" panose="020B0604020202020204" pitchFamily="34" charset="0"/>
                        <a:buChar char="•"/>
                      </a:pPr>
                      <a:r>
                        <a:rPr lang="en-US" b="1" dirty="0">
                          <a:solidFill>
                            <a:schemeClr val="bg1"/>
                          </a:solidFill>
                        </a:rPr>
                        <a:t>Integration with Clinical Workflow</a:t>
                      </a:r>
                    </a:p>
                    <a:p>
                      <a:pPr marL="285750" indent="-285750">
                        <a:buFont typeface="Arial" panose="020B0604020202020204" pitchFamily="34" charset="0"/>
                        <a:buChar char="•"/>
                      </a:pPr>
                      <a:r>
                        <a:rPr lang="en-US" b="1" dirty="0">
                          <a:solidFill>
                            <a:schemeClr val="bg1"/>
                          </a:solidFill>
                        </a:rPr>
                        <a:t>Integration with Existing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bg1"/>
                          </a:solidFill>
                        </a:rPr>
                        <a:t>Data Privacy and Security</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endParaRPr lang="en-US" b="1" dirty="0">
                        <a:solidFill>
                          <a:schemeClr val="bg1"/>
                        </a:solidFill>
                      </a:endParaRPr>
                    </a:p>
                  </a:txBody>
                  <a:tcPr anchor="ctr">
                    <a:lnL>
                      <a:noFill/>
                    </a:lnL>
                    <a:lnR>
                      <a:noFill/>
                    </a:lnR>
                    <a:lnT>
                      <a:noFill/>
                    </a:lnT>
                    <a:lnB>
                      <a:noFill/>
                    </a:lnB>
                    <a:noFill/>
                  </a:tcPr>
                </a:tc>
                <a:extLst>
                  <a:ext uri="{0D108BD9-81ED-4DB2-BD59-A6C34878D82A}">
                    <a16:rowId xmlns:a16="http://schemas.microsoft.com/office/drawing/2014/main" val="4255903701"/>
                  </a:ext>
                </a:extLst>
              </a:tr>
            </a:tbl>
          </a:graphicData>
        </a:graphic>
      </p:graphicFrame>
      <p:graphicFrame>
        <p:nvGraphicFramePr>
          <p:cNvPr id="15" name="Table 14">
            <a:extLst>
              <a:ext uri="{FF2B5EF4-FFF2-40B4-BE49-F238E27FC236}">
                <a16:creationId xmlns:a16="http://schemas.microsoft.com/office/drawing/2014/main" id="{69CDE2A2-EEEF-AD58-602A-1A996FB2AE7C}"/>
              </a:ext>
            </a:extLst>
          </p:cNvPr>
          <p:cNvGraphicFramePr>
            <a:graphicFrameLocks noGrp="1"/>
          </p:cNvGraphicFramePr>
          <p:nvPr>
            <p:extLst>
              <p:ext uri="{D42A27DB-BD31-4B8C-83A1-F6EECF244321}">
                <p14:modId xmlns:p14="http://schemas.microsoft.com/office/powerpoint/2010/main" val="2606424179"/>
              </p:ext>
            </p:extLst>
          </p:nvPr>
        </p:nvGraphicFramePr>
        <p:xfrm>
          <a:off x="6806001" y="3570391"/>
          <a:ext cx="4265122" cy="1251445"/>
        </p:xfrm>
        <a:graphic>
          <a:graphicData uri="http://schemas.openxmlformats.org/drawingml/2006/table">
            <a:tbl>
              <a:tblPr/>
              <a:tblGrid>
                <a:gridCol w="4265122">
                  <a:extLst>
                    <a:ext uri="{9D8B030D-6E8A-4147-A177-3AD203B41FA5}">
                      <a16:colId xmlns:a16="http://schemas.microsoft.com/office/drawing/2014/main" val="1396987029"/>
                    </a:ext>
                  </a:extLst>
                </a:gridCol>
              </a:tblGrid>
              <a:tr h="1251445">
                <a:tc>
                  <a:txBody>
                    <a:bodyPr/>
                    <a:lstStyle/>
                    <a:p>
                      <a:pPr marL="285750" indent="-285750">
                        <a:buFont typeface="Arial" panose="020B0604020202020204" pitchFamily="34" charset="0"/>
                        <a:buChar char="•"/>
                      </a:pPr>
                      <a:r>
                        <a:rPr lang="en-US" b="1" dirty="0">
                          <a:solidFill>
                            <a:schemeClr val="bg1"/>
                          </a:solidFill>
                        </a:rPr>
                        <a:t>Low User Acceptance </a:t>
                      </a:r>
                    </a:p>
                    <a:p>
                      <a:pPr marL="285750" indent="-285750">
                        <a:buFont typeface="Arial" panose="020B0604020202020204" pitchFamily="34" charset="0"/>
                        <a:buChar char="•"/>
                      </a:pPr>
                      <a:r>
                        <a:rPr lang="en-US" b="1" dirty="0">
                          <a:solidFill>
                            <a:schemeClr val="bg1"/>
                          </a:solidFill>
                        </a:rPr>
                        <a:t>Alert Fatigue and Increased workload</a:t>
                      </a:r>
                    </a:p>
                  </a:txBody>
                  <a:tcPr anchor="ctr">
                    <a:lnL>
                      <a:noFill/>
                    </a:lnL>
                    <a:lnR>
                      <a:noFill/>
                    </a:lnR>
                    <a:lnT>
                      <a:noFill/>
                    </a:lnT>
                    <a:lnB>
                      <a:noFill/>
                    </a:lnB>
                    <a:noFill/>
                  </a:tcPr>
                </a:tc>
                <a:extLst>
                  <a:ext uri="{0D108BD9-81ED-4DB2-BD59-A6C34878D82A}">
                    <a16:rowId xmlns:a16="http://schemas.microsoft.com/office/drawing/2014/main" val="1000499642"/>
                  </a:ext>
                </a:extLst>
              </a:tr>
            </a:tbl>
          </a:graphicData>
        </a:graphic>
      </p:graphicFrame>
      <p:sp>
        <p:nvSpPr>
          <p:cNvPr id="21" name="TextBox 20">
            <a:extLst>
              <a:ext uri="{FF2B5EF4-FFF2-40B4-BE49-F238E27FC236}">
                <a16:creationId xmlns:a16="http://schemas.microsoft.com/office/drawing/2014/main" id="{AB2EC410-40E7-AE73-C544-347B8C0BCBB4}"/>
              </a:ext>
            </a:extLst>
          </p:cNvPr>
          <p:cNvSpPr txBox="1"/>
          <p:nvPr/>
        </p:nvSpPr>
        <p:spPr>
          <a:xfrm>
            <a:off x="6281433" y="4955352"/>
            <a:ext cx="4328670" cy="1477328"/>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Maintenance and Updating of Medical Knowledge</a:t>
            </a:r>
          </a:p>
          <a:p>
            <a:pPr marL="285750" indent="-285750">
              <a:buFont typeface="Arial" panose="020B0604020202020204" pitchFamily="34" charset="0"/>
              <a:buChar char="•"/>
            </a:pPr>
            <a:r>
              <a:rPr lang="en-US" b="1" dirty="0">
                <a:solidFill>
                  <a:schemeClr val="bg1"/>
                </a:solidFill>
              </a:rPr>
              <a:t>Cost and Resource Constraints</a:t>
            </a:r>
          </a:p>
          <a:p>
            <a:pPr marL="285750" indent="-285750">
              <a:buFont typeface="Arial" panose="020B0604020202020204" pitchFamily="34" charset="0"/>
              <a:buChar char="•"/>
            </a:pPr>
            <a:endParaRPr lang="en-US" b="1" dirty="0">
              <a:solidFill>
                <a:schemeClr val="bg1"/>
              </a:solidFill>
            </a:endParaRPr>
          </a:p>
          <a:p>
            <a:pPr marL="285750" indent="-285750">
              <a:buFont typeface="Arial" panose="020B0604020202020204" pitchFamily="34" charset="0"/>
              <a:buChar char="•"/>
            </a:pPr>
            <a:endParaRPr lang="en-US" b="1" dirty="0">
              <a:solidFill>
                <a:schemeClr val="bg1"/>
              </a:solidFill>
            </a:endParaRPr>
          </a:p>
        </p:txBody>
      </p:sp>
      <p:pic>
        <p:nvPicPr>
          <p:cNvPr id="30" name="Picture 29">
            <a:extLst>
              <a:ext uri="{FF2B5EF4-FFF2-40B4-BE49-F238E27FC236}">
                <a16:creationId xmlns:a16="http://schemas.microsoft.com/office/drawing/2014/main" id="{6DA5D6E5-7D3F-7B2C-D084-6283C12EBB3B}"/>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29741" y="1704742"/>
            <a:ext cx="2646864" cy="3781931"/>
          </a:xfrm>
          <a:prstGeom prst="ellipse">
            <a:avLst/>
          </a:prstGeom>
          <a:ln>
            <a:noFill/>
          </a:ln>
          <a:effectLst>
            <a:softEdge rad="112500"/>
          </a:effectLst>
        </p:spPr>
      </p:pic>
      <p:sp>
        <p:nvSpPr>
          <p:cNvPr id="31" name="Rectangle 30">
            <a:extLst>
              <a:ext uri="{FF2B5EF4-FFF2-40B4-BE49-F238E27FC236}">
                <a16:creationId xmlns:a16="http://schemas.microsoft.com/office/drawing/2014/main" id="{435BB70D-23AE-87D3-454E-74EC6E3FB5F8}"/>
              </a:ext>
            </a:extLst>
          </p:cNvPr>
          <p:cNvSpPr/>
          <p:nvPr/>
        </p:nvSpPr>
        <p:spPr>
          <a:xfrm>
            <a:off x="0" y="133622"/>
            <a:ext cx="12192000" cy="65029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    Challenges and limitations</a:t>
            </a:r>
          </a:p>
        </p:txBody>
      </p:sp>
      <p:cxnSp>
        <p:nvCxnSpPr>
          <p:cNvPr id="33" name="Straight Connector 32">
            <a:extLst>
              <a:ext uri="{FF2B5EF4-FFF2-40B4-BE49-F238E27FC236}">
                <a16:creationId xmlns:a16="http://schemas.microsoft.com/office/drawing/2014/main" id="{73344A52-C766-0C5E-C9D5-A30F046884A5}"/>
              </a:ext>
            </a:extLst>
          </p:cNvPr>
          <p:cNvCxnSpPr>
            <a:cxnSpLocks/>
          </p:cNvCxnSpPr>
          <p:nvPr/>
        </p:nvCxnSpPr>
        <p:spPr>
          <a:xfrm flipV="1">
            <a:off x="0" y="6306587"/>
            <a:ext cx="12192000" cy="29266"/>
          </a:xfrm>
          <a:prstGeom prst="line">
            <a:avLst/>
          </a:prstGeom>
        </p:spPr>
        <p:style>
          <a:lnRef idx="1">
            <a:schemeClr val="dk1"/>
          </a:lnRef>
          <a:fillRef idx="0">
            <a:schemeClr val="dk1"/>
          </a:fillRef>
          <a:effectRef idx="0">
            <a:schemeClr val="dk1"/>
          </a:effectRef>
          <a:fontRef idx="minor">
            <a:schemeClr val="tx1"/>
          </a:fontRef>
        </p:style>
      </p:cxnSp>
      <p:sp>
        <p:nvSpPr>
          <p:cNvPr id="46" name="Arrow: Pentagon 45">
            <a:extLst>
              <a:ext uri="{FF2B5EF4-FFF2-40B4-BE49-F238E27FC236}">
                <a16:creationId xmlns:a16="http://schemas.microsoft.com/office/drawing/2014/main" id="{E6801BCD-3420-8D44-A55A-AC1B503A8CC0}"/>
              </a:ext>
            </a:extLst>
          </p:cNvPr>
          <p:cNvSpPr/>
          <p:nvPr/>
        </p:nvSpPr>
        <p:spPr>
          <a:xfrm rot="5400000">
            <a:off x="11676888" y="6201714"/>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7" name="TextBox 46">
            <a:extLst>
              <a:ext uri="{FF2B5EF4-FFF2-40B4-BE49-F238E27FC236}">
                <a16:creationId xmlns:a16="http://schemas.microsoft.com/office/drawing/2014/main" id="{ABF5B5D6-6D3B-06CA-1A3B-05A250BB87D5}"/>
              </a:ext>
            </a:extLst>
          </p:cNvPr>
          <p:cNvSpPr txBox="1"/>
          <p:nvPr/>
        </p:nvSpPr>
        <p:spPr>
          <a:xfrm>
            <a:off x="11652855" y="6306587"/>
            <a:ext cx="418704" cy="369332"/>
          </a:xfrm>
          <a:prstGeom prst="rect">
            <a:avLst/>
          </a:prstGeom>
          <a:noFill/>
        </p:spPr>
        <p:txBody>
          <a:bodyPr wrap="none" rtlCol="0">
            <a:spAutoFit/>
          </a:bodyPr>
          <a:lstStyle/>
          <a:p>
            <a:r>
              <a:rPr lang="en-US" dirty="0"/>
              <a:t>13</a:t>
            </a:r>
          </a:p>
        </p:txBody>
      </p:sp>
      <p:sp>
        <p:nvSpPr>
          <p:cNvPr id="2" name="TextBox 1">
            <a:extLst>
              <a:ext uri="{FF2B5EF4-FFF2-40B4-BE49-F238E27FC236}">
                <a16:creationId xmlns:a16="http://schemas.microsoft.com/office/drawing/2014/main" id="{B83A74DD-B1E0-A421-DD53-E7A49BB01D90}"/>
              </a:ext>
            </a:extLst>
          </p:cNvPr>
          <p:cNvSpPr txBox="1"/>
          <p:nvPr/>
        </p:nvSpPr>
        <p:spPr>
          <a:xfrm>
            <a:off x="97322" y="6348016"/>
            <a:ext cx="11173983" cy="507831"/>
          </a:xfrm>
          <a:prstGeom prst="rect">
            <a:avLst/>
          </a:prstGeom>
          <a:noFill/>
        </p:spPr>
        <p:txBody>
          <a:bodyPr wrap="square" rtlCol="0">
            <a:spAutoFit/>
          </a:bodyPr>
          <a:lstStyle/>
          <a:p>
            <a:r>
              <a:rPr lang="en-US" sz="900" dirty="0"/>
              <a:t>   12) Eta S. Berner Editor Clinical Decision Support Systems Theory and Practice Third Edition, book, Eta S. Berner Editor</a:t>
            </a:r>
          </a:p>
          <a:p>
            <a:r>
              <a:rPr lang="en-US" sz="900" dirty="0"/>
              <a:t>   13) An overview of clinical decision support systems: benefits, risks, and strategies for success Reed T. Sutton 1 , David </a:t>
            </a:r>
            <a:r>
              <a:rPr lang="en-US" sz="900" dirty="0" err="1"/>
              <a:t>Pincock,digital</a:t>
            </a:r>
            <a:r>
              <a:rPr lang="en-US" sz="900" dirty="0"/>
              <a:t> medicine 2020</a:t>
            </a:r>
          </a:p>
          <a:p>
            <a:endParaRPr lang="en-US" sz="900" dirty="0"/>
          </a:p>
        </p:txBody>
      </p:sp>
    </p:spTree>
    <p:extLst>
      <p:ext uri="{BB962C8B-B14F-4D97-AF65-F5344CB8AC3E}">
        <p14:creationId xmlns:p14="http://schemas.microsoft.com/office/powerpoint/2010/main" val="976451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2000"/>
                                        <p:tgtEl>
                                          <p:spTgt spid="3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par>
                                <p:cTn id="23" presetID="2" presetClass="entr" presetSubtype="9"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0-#ppt_w/2"/>
                                          </p:val>
                                        </p:tav>
                                        <p:tav tm="100000">
                                          <p:val>
                                            <p:strVal val="#ppt_x"/>
                                          </p:val>
                                        </p:tav>
                                      </p:tavLst>
                                    </p:anim>
                                    <p:anim calcmode="lin" valueType="num">
                                      <p:cBhvr additive="base">
                                        <p:cTn id="50" dur="50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9"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0-#ppt_h/2"/>
                                          </p:val>
                                        </p:tav>
                                        <p:tav tm="100000">
                                          <p:val>
                                            <p:strVal val="#ppt_y"/>
                                          </p:val>
                                        </p:tav>
                                      </p:tavLst>
                                    </p:anim>
                                  </p:childTnLst>
                                </p:cTn>
                              </p:par>
                              <p:par>
                                <p:cTn id="55" presetID="2" presetClass="entr" presetSubtype="9"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0-#ppt_w/2"/>
                                          </p:val>
                                        </p:tav>
                                        <p:tav tm="100000">
                                          <p:val>
                                            <p:strVal val="#ppt_x"/>
                                          </p:val>
                                        </p:tav>
                                      </p:tavLst>
                                    </p:anim>
                                    <p:anim calcmode="lin" valueType="num">
                                      <p:cBhvr additive="base">
                                        <p:cTn id="58"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9"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0-#ppt_h/2"/>
                                          </p:val>
                                        </p:tav>
                                        <p:tav tm="100000">
                                          <p:val>
                                            <p:strVal val="#ppt_y"/>
                                          </p:val>
                                        </p:tav>
                                      </p:tavLst>
                                    </p:anim>
                                  </p:childTnLst>
                                </p:cTn>
                              </p:par>
                              <p:par>
                                <p:cTn id="65" presetID="2" presetClass="entr" presetSubtype="9"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0-#ppt_h/2"/>
                                          </p:val>
                                        </p:tav>
                                        <p:tav tm="100000">
                                          <p:val>
                                            <p:strVal val="#ppt_y"/>
                                          </p:val>
                                        </p:tav>
                                      </p:tavLst>
                                    </p:anim>
                                  </p:childTnLst>
                                </p:cTn>
                              </p:par>
                              <p:par>
                                <p:cTn id="69" presetID="2" presetClass="entr" presetSubtype="9"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0-#ppt_w/2"/>
                                          </p:val>
                                        </p:tav>
                                        <p:tav tm="100000">
                                          <p:val>
                                            <p:strVal val="#ppt_x"/>
                                          </p:val>
                                        </p:tav>
                                      </p:tavLst>
                                    </p:anim>
                                    <p:anim calcmode="lin" valueType="num">
                                      <p:cBhvr additive="base">
                                        <p:cTn id="7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2" grpId="0" animBg="1"/>
      <p:bldP spid="13"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43F2C-6612-0CBB-EB3A-DB3C19A5B26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EF6E0AE-0DE4-BBA7-06F9-8AFDC346B708}"/>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AE613737-E523-F74F-3EF7-FB7E28B017B8}"/>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2EE17AD1-948A-32C9-C671-E1246CEF1892}"/>
              </a:ext>
            </a:extLst>
          </p:cNvPr>
          <p:cNvSpPr txBox="1"/>
          <p:nvPr/>
        </p:nvSpPr>
        <p:spPr>
          <a:xfrm>
            <a:off x="11666667" y="6228999"/>
            <a:ext cx="418704" cy="369332"/>
          </a:xfrm>
          <a:prstGeom prst="rect">
            <a:avLst/>
          </a:prstGeom>
          <a:noFill/>
        </p:spPr>
        <p:txBody>
          <a:bodyPr wrap="none" rtlCol="0">
            <a:spAutoFit/>
          </a:bodyPr>
          <a:lstStyle/>
          <a:p>
            <a:r>
              <a:rPr lang="en-US" dirty="0"/>
              <a:t>14</a:t>
            </a:r>
          </a:p>
        </p:txBody>
      </p:sp>
      <p:cxnSp>
        <p:nvCxnSpPr>
          <p:cNvPr id="22" name="Straight Connector 21">
            <a:extLst>
              <a:ext uri="{FF2B5EF4-FFF2-40B4-BE49-F238E27FC236}">
                <a16:creationId xmlns:a16="http://schemas.microsoft.com/office/drawing/2014/main" id="{707B415B-D9D3-260C-C8A3-E879B09B81EA}"/>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6BF21F1A-1A2D-B0BE-3E6C-FD87918BF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96" y="953090"/>
            <a:ext cx="12389962" cy="5071882"/>
          </a:xfrm>
          <a:prstGeom prst="rect">
            <a:avLst/>
          </a:prstGeom>
        </p:spPr>
      </p:pic>
    </p:spTree>
    <p:extLst>
      <p:ext uri="{BB962C8B-B14F-4D97-AF65-F5344CB8AC3E}">
        <p14:creationId xmlns:p14="http://schemas.microsoft.com/office/powerpoint/2010/main" val="493667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14EA0-C159-0DDF-750E-B1549345965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87ACA5C-C798-D482-2E02-46B8307FB22F}"/>
              </a:ext>
            </a:extLst>
          </p:cNvPr>
          <p:cNvSpPr/>
          <p:nvPr/>
        </p:nvSpPr>
        <p:spPr>
          <a:xfrm>
            <a:off x="-1" y="678526"/>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8" name="Arrow: Pentagon 7">
            <a:extLst>
              <a:ext uri="{FF2B5EF4-FFF2-40B4-BE49-F238E27FC236}">
                <a16:creationId xmlns:a16="http://schemas.microsoft.com/office/drawing/2014/main" id="{F5F4DDDA-6890-CCDA-377B-AFEA7158A9D6}"/>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A8568EC1-B5FB-3001-5194-BA681490C7C3}"/>
              </a:ext>
            </a:extLst>
          </p:cNvPr>
          <p:cNvSpPr txBox="1"/>
          <p:nvPr/>
        </p:nvSpPr>
        <p:spPr>
          <a:xfrm>
            <a:off x="11666667" y="6234006"/>
            <a:ext cx="418704" cy="369332"/>
          </a:xfrm>
          <a:prstGeom prst="rect">
            <a:avLst/>
          </a:prstGeom>
          <a:noFill/>
        </p:spPr>
        <p:txBody>
          <a:bodyPr wrap="none" rtlCol="0">
            <a:spAutoFit/>
          </a:bodyPr>
          <a:lstStyle/>
          <a:p>
            <a:r>
              <a:rPr lang="en-US" dirty="0"/>
              <a:t>15</a:t>
            </a:r>
          </a:p>
        </p:txBody>
      </p:sp>
      <p:sp>
        <p:nvSpPr>
          <p:cNvPr id="2" name="Chord 1">
            <a:extLst>
              <a:ext uri="{FF2B5EF4-FFF2-40B4-BE49-F238E27FC236}">
                <a16:creationId xmlns:a16="http://schemas.microsoft.com/office/drawing/2014/main" id="{88FC6E16-A8D8-4322-A3F4-082BD5137E2F}"/>
              </a:ext>
            </a:extLst>
          </p:cNvPr>
          <p:cNvSpPr/>
          <p:nvPr/>
        </p:nvSpPr>
        <p:spPr>
          <a:xfrm rot="17573836">
            <a:off x="4429232" y="-78337"/>
            <a:ext cx="2622517" cy="2659087"/>
          </a:xfrm>
          <a:prstGeom prst="chord">
            <a:avLst/>
          </a:prstGeom>
          <a:solidFill>
            <a:schemeClr val="accent6">
              <a:lumMod val="5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 name="TextBox 2">
            <a:extLst>
              <a:ext uri="{FF2B5EF4-FFF2-40B4-BE49-F238E27FC236}">
                <a16:creationId xmlns:a16="http://schemas.microsoft.com/office/drawing/2014/main" id="{22557909-E602-5C6D-0292-C278D04E9B28}"/>
              </a:ext>
            </a:extLst>
          </p:cNvPr>
          <p:cNvSpPr txBox="1"/>
          <p:nvPr/>
        </p:nvSpPr>
        <p:spPr>
          <a:xfrm>
            <a:off x="4491872" y="1225096"/>
            <a:ext cx="2753411" cy="400110"/>
          </a:xfrm>
          <a:prstGeom prst="rect">
            <a:avLst/>
          </a:prstGeom>
          <a:noFill/>
        </p:spPr>
        <p:txBody>
          <a:bodyPr wrap="square" rtlCol="0">
            <a:spAutoFit/>
          </a:bodyPr>
          <a:lstStyle/>
          <a:p>
            <a:r>
              <a:rPr lang="fa-IR" dirty="0"/>
              <a:t> </a:t>
            </a:r>
            <a:r>
              <a:rPr lang="en-US" sz="2000" b="1" dirty="0">
                <a:solidFill>
                  <a:schemeClr val="bg1"/>
                </a:solidFill>
              </a:rPr>
              <a:t>Purpose of the Study</a:t>
            </a:r>
            <a:endParaRPr lang="en-US" dirty="0">
              <a:solidFill>
                <a:schemeClr val="bg1"/>
              </a:solidFill>
            </a:endParaRPr>
          </a:p>
        </p:txBody>
      </p:sp>
      <p:sp>
        <p:nvSpPr>
          <p:cNvPr id="4" name="Rectangle 3">
            <a:extLst>
              <a:ext uri="{FF2B5EF4-FFF2-40B4-BE49-F238E27FC236}">
                <a16:creationId xmlns:a16="http://schemas.microsoft.com/office/drawing/2014/main" id="{7FDC73A5-BB36-D7DC-4BA3-00F6CAD040A9}"/>
              </a:ext>
            </a:extLst>
          </p:cNvPr>
          <p:cNvSpPr/>
          <p:nvPr/>
        </p:nvSpPr>
        <p:spPr>
          <a:xfrm>
            <a:off x="629158" y="1893386"/>
            <a:ext cx="2300140" cy="296879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The superovulation stage in IVF is the most expensive due to frequent ultrasounds and blood tests.</a:t>
            </a:r>
            <a:endParaRPr lang="fa-IR" sz="2000" dirty="0"/>
          </a:p>
          <a:p>
            <a:endParaRPr lang="en-US" sz="1600" dirty="0"/>
          </a:p>
        </p:txBody>
      </p:sp>
      <p:sp>
        <p:nvSpPr>
          <p:cNvPr id="6" name="Rectangle 5">
            <a:extLst>
              <a:ext uri="{FF2B5EF4-FFF2-40B4-BE49-F238E27FC236}">
                <a16:creationId xmlns:a16="http://schemas.microsoft.com/office/drawing/2014/main" id="{DE5BC5EB-4D67-6A3F-F1D0-B0B217B2D6B6}"/>
              </a:ext>
            </a:extLst>
          </p:cNvPr>
          <p:cNvSpPr/>
          <p:nvPr/>
        </p:nvSpPr>
        <p:spPr>
          <a:xfrm>
            <a:off x="3077852" y="2999954"/>
            <a:ext cx="2300140" cy="296879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p>
          <a:p>
            <a:r>
              <a:rPr lang="en-US" sz="2000" dirty="0"/>
              <a:t>Hormone dosages are usually based on general guidelines and clinical experience, not individualized, which can sometimes cause overstimulation.</a:t>
            </a:r>
            <a:endParaRPr lang="fa-IR" sz="2000" dirty="0"/>
          </a:p>
          <a:p>
            <a:endParaRPr lang="en-US" sz="1600" dirty="0"/>
          </a:p>
        </p:txBody>
      </p:sp>
      <p:sp>
        <p:nvSpPr>
          <p:cNvPr id="7" name="Rectangle 6">
            <a:extLst>
              <a:ext uri="{FF2B5EF4-FFF2-40B4-BE49-F238E27FC236}">
                <a16:creationId xmlns:a16="http://schemas.microsoft.com/office/drawing/2014/main" id="{B86ED857-8171-4263-D28F-81E6FAE18021}"/>
              </a:ext>
            </a:extLst>
          </p:cNvPr>
          <p:cNvSpPr/>
          <p:nvPr/>
        </p:nvSpPr>
        <p:spPr>
          <a:xfrm>
            <a:off x="6095999" y="2958446"/>
            <a:ext cx="2300140" cy="296879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The </a:t>
            </a:r>
            <a:r>
              <a:rPr lang="en-US" sz="2000" b="1" dirty="0" err="1"/>
              <a:t>Opt</a:t>
            </a:r>
            <a:r>
              <a:rPr lang="en-US" sz="2000" b="1" dirty="0"/>
              <a:t>-IVF</a:t>
            </a:r>
            <a:r>
              <a:rPr lang="en-US" sz="2000" dirty="0"/>
              <a:t> tool was developed to provide a personalized and optimized dosage for each patient, addressing these challenges.</a:t>
            </a:r>
          </a:p>
        </p:txBody>
      </p:sp>
      <p:sp>
        <p:nvSpPr>
          <p:cNvPr id="10" name="Rectangle 9">
            <a:extLst>
              <a:ext uri="{FF2B5EF4-FFF2-40B4-BE49-F238E27FC236}">
                <a16:creationId xmlns:a16="http://schemas.microsoft.com/office/drawing/2014/main" id="{F92EC358-C9CF-D77A-2DE3-738427B9EE83}"/>
              </a:ext>
            </a:extLst>
          </p:cNvPr>
          <p:cNvSpPr/>
          <p:nvPr/>
        </p:nvSpPr>
        <p:spPr>
          <a:xfrm>
            <a:off x="8683657" y="1944601"/>
            <a:ext cx="2300140" cy="3277848"/>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This clinical trial aims to study whether </a:t>
            </a:r>
            <a:r>
              <a:rPr lang="en-US" sz="2000" dirty="0" err="1"/>
              <a:t>Opt</a:t>
            </a:r>
            <a:r>
              <a:rPr lang="en-US" sz="2000" dirty="0"/>
              <a:t>-IVF improves clinical pregnancy rates across all patient types and protocols without any exceptions</a:t>
            </a:r>
            <a:r>
              <a:rPr lang="fa-IR" sz="2000" dirty="0"/>
              <a:t>.</a:t>
            </a:r>
            <a:endParaRPr lang="en-US" sz="2000" dirty="0"/>
          </a:p>
        </p:txBody>
      </p:sp>
      <p:cxnSp>
        <p:nvCxnSpPr>
          <p:cNvPr id="12" name="Straight Connector 11">
            <a:extLst>
              <a:ext uri="{FF2B5EF4-FFF2-40B4-BE49-F238E27FC236}">
                <a16:creationId xmlns:a16="http://schemas.microsoft.com/office/drawing/2014/main" id="{05B8A32C-1E74-1821-26DC-823FF52E98FE}"/>
              </a:ext>
            </a:extLst>
          </p:cNvPr>
          <p:cNvCxnSpPr>
            <a:cxnSpLocks/>
          </p:cNvCxnSpPr>
          <p:nvPr/>
        </p:nvCxnSpPr>
        <p:spPr>
          <a:xfrm>
            <a:off x="1752601" y="1547566"/>
            <a:ext cx="275341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DA72E6C-021A-9A72-6FCF-5CDC8C10E3CA}"/>
              </a:ext>
            </a:extLst>
          </p:cNvPr>
          <p:cNvCxnSpPr>
            <a:cxnSpLocks/>
          </p:cNvCxnSpPr>
          <p:nvPr/>
        </p:nvCxnSpPr>
        <p:spPr>
          <a:xfrm flipH="1">
            <a:off x="4100660" y="2253006"/>
            <a:ext cx="782425"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0429EEF-6A13-B96F-7135-65DB1B1205F6}"/>
              </a:ext>
            </a:extLst>
          </p:cNvPr>
          <p:cNvCxnSpPr>
            <a:cxnSpLocks/>
          </p:cNvCxnSpPr>
          <p:nvPr/>
        </p:nvCxnSpPr>
        <p:spPr>
          <a:xfrm>
            <a:off x="6948341" y="1547566"/>
            <a:ext cx="275341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A0151FD-9517-7C16-3EF5-9A9308BAED5F}"/>
              </a:ext>
            </a:extLst>
          </p:cNvPr>
          <p:cNvCxnSpPr>
            <a:cxnSpLocks/>
          </p:cNvCxnSpPr>
          <p:nvPr/>
        </p:nvCxnSpPr>
        <p:spPr>
          <a:xfrm flipH="1">
            <a:off x="6559878" y="2253006"/>
            <a:ext cx="776926"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1691DFF-2678-8F07-021B-831C907B6F75}"/>
              </a:ext>
            </a:extLst>
          </p:cNvPr>
          <p:cNvCxnSpPr>
            <a:cxnSpLocks/>
            <a:endCxn id="4" idx="0"/>
          </p:cNvCxnSpPr>
          <p:nvPr/>
        </p:nvCxnSpPr>
        <p:spPr>
          <a:xfrm>
            <a:off x="1779228" y="1524054"/>
            <a:ext cx="0" cy="369332"/>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CC4C241-771B-8B66-C12B-128F451597EF}"/>
              </a:ext>
            </a:extLst>
          </p:cNvPr>
          <p:cNvCxnSpPr>
            <a:cxnSpLocks/>
          </p:cNvCxnSpPr>
          <p:nvPr/>
        </p:nvCxnSpPr>
        <p:spPr>
          <a:xfrm>
            <a:off x="7313236" y="2253006"/>
            <a:ext cx="0" cy="7234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E40D3E2-37E8-7886-05DE-55E0DF77E79D}"/>
              </a:ext>
            </a:extLst>
          </p:cNvPr>
          <p:cNvCxnSpPr>
            <a:cxnSpLocks/>
          </p:cNvCxnSpPr>
          <p:nvPr/>
        </p:nvCxnSpPr>
        <p:spPr>
          <a:xfrm>
            <a:off x="4128941" y="2253006"/>
            <a:ext cx="0" cy="7234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E316E6C-D06B-9221-5AA7-DCAE55B32CCD}"/>
              </a:ext>
            </a:extLst>
          </p:cNvPr>
          <p:cNvCxnSpPr>
            <a:cxnSpLocks/>
          </p:cNvCxnSpPr>
          <p:nvPr/>
        </p:nvCxnSpPr>
        <p:spPr>
          <a:xfrm>
            <a:off x="9673473" y="1547566"/>
            <a:ext cx="0" cy="397035"/>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762ED0A-DB54-27A3-0554-8BDC82468BC7}"/>
              </a:ext>
            </a:extLst>
          </p:cNvPr>
          <p:cNvSpPr/>
          <p:nvPr/>
        </p:nvSpPr>
        <p:spPr>
          <a:xfrm>
            <a:off x="814634" y="4790765"/>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2" name="Rectangle 41">
            <a:extLst>
              <a:ext uri="{FF2B5EF4-FFF2-40B4-BE49-F238E27FC236}">
                <a16:creationId xmlns:a16="http://schemas.microsoft.com/office/drawing/2014/main" id="{1F05FA4A-9DEC-F1C6-D4F6-A936699003D8}"/>
              </a:ext>
            </a:extLst>
          </p:cNvPr>
          <p:cNvSpPr/>
          <p:nvPr/>
        </p:nvSpPr>
        <p:spPr>
          <a:xfrm>
            <a:off x="3341802" y="2974995"/>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3" name="Rectangle 42">
            <a:extLst>
              <a:ext uri="{FF2B5EF4-FFF2-40B4-BE49-F238E27FC236}">
                <a16:creationId xmlns:a16="http://schemas.microsoft.com/office/drawing/2014/main" id="{731A91B4-0261-FDED-3A4B-5368FF9204C4}"/>
              </a:ext>
            </a:extLst>
          </p:cNvPr>
          <p:cNvSpPr/>
          <p:nvPr/>
        </p:nvSpPr>
        <p:spPr>
          <a:xfrm>
            <a:off x="8947607" y="5174123"/>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4" name="Rectangle 43">
            <a:extLst>
              <a:ext uri="{FF2B5EF4-FFF2-40B4-BE49-F238E27FC236}">
                <a16:creationId xmlns:a16="http://schemas.microsoft.com/office/drawing/2014/main" id="{A4157A89-5513-7FF1-DB3A-F3067F8CBEEA}"/>
              </a:ext>
            </a:extLst>
          </p:cNvPr>
          <p:cNvSpPr/>
          <p:nvPr/>
        </p:nvSpPr>
        <p:spPr>
          <a:xfrm>
            <a:off x="6318395" y="5892201"/>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5" name="Rectangle 44">
            <a:extLst>
              <a:ext uri="{FF2B5EF4-FFF2-40B4-BE49-F238E27FC236}">
                <a16:creationId xmlns:a16="http://schemas.microsoft.com/office/drawing/2014/main" id="{0DCCD683-A4B5-235D-6761-92A6E395A0A2}"/>
              </a:ext>
            </a:extLst>
          </p:cNvPr>
          <p:cNvSpPr/>
          <p:nvPr/>
        </p:nvSpPr>
        <p:spPr>
          <a:xfrm>
            <a:off x="3341802" y="5968751"/>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6" name="Rectangle 45">
            <a:extLst>
              <a:ext uri="{FF2B5EF4-FFF2-40B4-BE49-F238E27FC236}">
                <a16:creationId xmlns:a16="http://schemas.microsoft.com/office/drawing/2014/main" id="{3AB8B8CD-BA34-3321-AFCE-138F78AD6902}"/>
              </a:ext>
            </a:extLst>
          </p:cNvPr>
          <p:cNvSpPr/>
          <p:nvPr/>
        </p:nvSpPr>
        <p:spPr>
          <a:xfrm>
            <a:off x="6402371" y="2935097"/>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7" name="Rectangle 46">
            <a:extLst>
              <a:ext uri="{FF2B5EF4-FFF2-40B4-BE49-F238E27FC236}">
                <a16:creationId xmlns:a16="http://schemas.microsoft.com/office/drawing/2014/main" id="{92F84FD9-2178-EDEA-8815-FBAF06849D49}"/>
              </a:ext>
            </a:extLst>
          </p:cNvPr>
          <p:cNvSpPr/>
          <p:nvPr/>
        </p:nvSpPr>
        <p:spPr>
          <a:xfrm>
            <a:off x="866481" y="1821968"/>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8" name="Rectangle 47">
            <a:extLst>
              <a:ext uri="{FF2B5EF4-FFF2-40B4-BE49-F238E27FC236}">
                <a16:creationId xmlns:a16="http://schemas.microsoft.com/office/drawing/2014/main" id="{14E34D28-764D-45A3-9E5B-7D44F60A8823}"/>
              </a:ext>
            </a:extLst>
          </p:cNvPr>
          <p:cNvSpPr/>
          <p:nvPr/>
        </p:nvSpPr>
        <p:spPr>
          <a:xfrm>
            <a:off x="8947607" y="1891423"/>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Tree>
    <p:extLst>
      <p:ext uri="{BB962C8B-B14F-4D97-AF65-F5344CB8AC3E}">
        <p14:creationId xmlns:p14="http://schemas.microsoft.com/office/powerpoint/2010/main" val="44064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000"/>
                                        <p:tgtEl>
                                          <p:spTgt spid="44"/>
                                        </p:tgtEl>
                                      </p:cBhvr>
                                    </p:animEffect>
                                    <p:anim calcmode="lin" valueType="num">
                                      <p:cBhvr>
                                        <p:cTn id="77" dur="1000" fill="hold"/>
                                        <p:tgtEl>
                                          <p:spTgt spid="44"/>
                                        </p:tgtEl>
                                        <p:attrNameLst>
                                          <p:attrName>ppt_x</p:attrName>
                                        </p:attrNameLst>
                                      </p:cBhvr>
                                      <p:tavLst>
                                        <p:tav tm="0">
                                          <p:val>
                                            <p:strVal val="#ppt_x"/>
                                          </p:val>
                                        </p:tav>
                                        <p:tav tm="100000">
                                          <p:val>
                                            <p:strVal val="#ppt_x"/>
                                          </p:val>
                                        </p:tav>
                                      </p:tavLst>
                                    </p:anim>
                                    <p:anim calcmode="lin" valueType="num">
                                      <p:cBhvr>
                                        <p:cTn id="78" dur="1000" fill="hold"/>
                                        <p:tgtEl>
                                          <p:spTgt spid="4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1000"/>
                                        <p:tgtEl>
                                          <p:spTgt spid="7"/>
                                        </p:tgtEl>
                                      </p:cBhvr>
                                    </p:animEffect>
                                    <p:anim calcmode="lin" valueType="num">
                                      <p:cBhvr>
                                        <p:cTn id="82" dur="1000" fill="hold"/>
                                        <p:tgtEl>
                                          <p:spTgt spid="7"/>
                                        </p:tgtEl>
                                        <p:attrNameLst>
                                          <p:attrName>ppt_x</p:attrName>
                                        </p:attrNameLst>
                                      </p:cBhvr>
                                      <p:tavLst>
                                        <p:tav tm="0">
                                          <p:val>
                                            <p:strVal val="#ppt_x"/>
                                          </p:val>
                                        </p:tav>
                                        <p:tav tm="100000">
                                          <p:val>
                                            <p:strVal val="#ppt_x"/>
                                          </p:val>
                                        </p:tav>
                                      </p:tavLst>
                                    </p:anim>
                                    <p:anim calcmode="lin" valueType="num">
                                      <p:cBhvr>
                                        <p:cTn id="8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1000"/>
                                        <p:tgtEl>
                                          <p:spTgt spid="48"/>
                                        </p:tgtEl>
                                      </p:cBhvr>
                                    </p:animEffect>
                                    <p:anim calcmode="lin" valueType="num">
                                      <p:cBhvr>
                                        <p:cTn id="99" dur="1000" fill="hold"/>
                                        <p:tgtEl>
                                          <p:spTgt spid="48"/>
                                        </p:tgtEl>
                                        <p:attrNameLst>
                                          <p:attrName>ppt_x</p:attrName>
                                        </p:attrNameLst>
                                      </p:cBhvr>
                                      <p:tavLst>
                                        <p:tav tm="0">
                                          <p:val>
                                            <p:strVal val="#ppt_x"/>
                                          </p:val>
                                        </p:tav>
                                        <p:tav tm="100000">
                                          <p:val>
                                            <p:strVal val="#ppt_x"/>
                                          </p:val>
                                        </p:tav>
                                      </p:tavLst>
                                    </p:anim>
                                    <p:anim calcmode="lin" valueType="num">
                                      <p:cBhvr>
                                        <p:cTn id="100" dur="1000" fill="hold"/>
                                        <p:tgtEl>
                                          <p:spTgt spid="48"/>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1000"/>
                                        <p:tgtEl>
                                          <p:spTgt spid="10"/>
                                        </p:tgtEl>
                                      </p:cBhvr>
                                    </p:animEffect>
                                    <p:anim calcmode="lin" valueType="num">
                                      <p:cBhvr>
                                        <p:cTn id="109" dur="1000" fill="hold"/>
                                        <p:tgtEl>
                                          <p:spTgt spid="10"/>
                                        </p:tgtEl>
                                        <p:attrNameLst>
                                          <p:attrName>ppt_x</p:attrName>
                                        </p:attrNameLst>
                                      </p:cBhvr>
                                      <p:tavLst>
                                        <p:tav tm="0">
                                          <p:val>
                                            <p:strVal val="#ppt_x"/>
                                          </p:val>
                                        </p:tav>
                                        <p:tav tm="100000">
                                          <p:val>
                                            <p:strVal val="#ppt_x"/>
                                          </p:val>
                                        </p:tav>
                                      </p:tavLst>
                                    </p:anim>
                                    <p:anim calcmode="lin" valueType="num">
                                      <p:cBhvr>
                                        <p:cTn id="11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F7F7A-564E-A270-5C71-7C90EA31F65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2EA1F1-BC9F-8BD6-DC85-092307DF40AE}"/>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a-IR" dirty="0"/>
              <a:t>      </a:t>
            </a:r>
            <a:r>
              <a:rPr lang="en-US" sz="2400" b="1" dirty="0"/>
              <a:t>Materials and methods</a:t>
            </a:r>
            <a:endParaRPr lang="en-US" b="1" dirty="0"/>
          </a:p>
        </p:txBody>
      </p:sp>
      <p:sp>
        <p:nvSpPr>
          <p:cNvPr id="8" name="Arrow: Pentagon 7">
            <a:extLst>
              <a:ext uri="{FF2B5EF4-FFF2-40B4-BE49-F238E27FC236}">
                <a16:creationId xmlns:a16="http://schemas.microsoft.com/office/drawing/2014/main" id="{59D880C6-382F-D59D-0EA0-22B407B44326}"/>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1671EF8D-FABD-E63C-5A32-F0056A29FFFF}"/>
              </a:ext>
            </a:extLst>
          </p:cNvPr>
          <p:cNvSpPr txBox="1"/>
          <p:nvPr/>
        </p:nvSpPr>
        <p:spPr>
          <a:xfrm>
            <a:off x="11666667" y="6256129"/>
            <a:ext cx="418704" cy="369332"/>
          </a:xfrm>
          <a:prstGeom prst="rect">
            <a:avLst/>
          </a:prstGeom>
          <a:noFill/>
        </p:spPr>
        <p:txBody>
          <a:bodyPr wrap="none" rtlCol="0">
            <a:spAutoFit/>
          </a:bodyPr>
          <a:lstStyle/>
          <a:p>
            <a:r>
              <a:rPr lang="en-US" dirty="0"/>
              <a:t>16</a:t>
            </a:r>
          </a:p>
        </p:txBody>
      </p:sp>
      <p:sp>
        <p:nvSpPr>
          <p:cNvPr id="4" name="TextBox 3">
            <a:extLst>
              <a:ext uri="{FF2B5EF4-FFF2-40B4-BE49-F238E27FC236}">
                <a16:creationId xmlns:a16="http://schemas.microsoft.com/office/drawing/2014/main" id="{09CD0B1E-F4DD-2587-7C8B-3299C7715C4F}"/>
              </a:ext>
            </a:extLst>
          </p:cNvPr>
          <p:cNvSpPr txBox="1"/>
          <p:nvPr/>
        </p:nvSpPr>
        <p:spPr>
          <a:xfrm>
            <a:off x="860196" y="1850305"/>
            <a:ext cx="1385742" cy="1200329"/>
          </a:xfrm>
          <a:prstGeom prst="rect">
            <a:avLst/>
          </a:prstGeom>
          <a:noFill/>
        </p:spPr>
        <p:txBody>
          <a:bodyPr wrap="square" rtlCol="0">
            <a:spAutoFit/>
          </a:bodyPr>
          <a:lstStyle/>
          <a:p>
            <a:r>
              <a:rPr lang="en-US" sz="2400" b="1" dirty="0">
                <a:solidFill>
                  <a:schemeClr val="bg1"/>
                </a:solidFill>
              </a:rPr>
              <a:t>Initial Dosing of FSH</a:t>
            </a:r>
          </a:p>
        </p:txBody>
      </p:sp>
      <p:sp>
        <p:nvSpPr>
          <p:cNvPr id="11" name="TextBox 10">
            <a:extLst>
              <a:ext uri="{FF2B5EF4-FFF2-40B4-BE49-F238E27FC236}">
                <a16:creationId xmlns:a16="http://schemas.microsoft.com/office/drawing/2014/main" id="{E52C5176-43A2-166B-E277-98A35B6EFF71}"/>
              </a:ext>
            </a:extLst>
          </p:cNvPr>
          <p:cNvSpPr txBox="1"/>
          <p:nvPr/>
        </p:nvSpPr>
        <p:spPr>
          <a:xfrm>
            <a:off x="664984" y="2865968"/>
            <a:ext cx="6122708" cy="369332"/>
          </a:xfrm>
          <a:prstGeom prst="rect">
            <a:avLst/>
          </a:prstGeom>
          <a:noFill/>
        </p:spPr>
        <p:txBody>
          <a:bodyPr wrap="square">
            <a:spAutoFit/>
          </a:bodyPr>
          <a:lstStyle/>
          <a:p>
            <a:r>
              <a:rPr lang="en-US" b="1" dirty="0">
                <a:solidFill>
                  <a:schemeClr val="bg1"/>
                </a:solidFill>
              </a:rPr>
              <a:t>Initial Dosing</a:t>
            </a:r>
          </a:p>
        </p:txBody>
      </p:sp>
      <p:sp>
        <p:nvSpPr>
          <p:cNvPr id="2" name="Rectangle: Top Corners Rounded 1">
            <a:extLst>
              <a:ext uri="{FF2B5EF4-FFF2-40B4-BE49-F238E27FC236}">
                <a16:creationId xmlns:a16="http://schemas.microsoft.com/office/drawing/2014/main" id="{1E74EF4C-E54C-AD66-A02F-4860221B9828}"/>
              </a:ext>
            </a:extLst>
          </p:cNvPr>
          <p:cNvSpPr/>
          <p:nvPr/>
        </p:nvSpPr>
        <p:spPr>
          <a:xfrm>
            <a:off x="174292" y="1560122"/>
            <a:ext cx="2650787" cy="4603684"/>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 name="TextBox 2">
            <a:extLst>
              <a:ext uri="{FF2B5EF4-FFF2-40B4-BE49-F238E27FC236}">
                <a16:creationId xmlns:a16="http://schemas.microsoft.com/office/drawing/2014/main" id="{A17B1583-8387-768D-A5EF-91D27674CE8C}"/>
              </a:ext>
            </a:extLst>
          </p:cNvPr>
          <p:cNvSpPr txBox="1"/>
          <p:nvPr/>
        </p:nvSpPr>
        <p:spPr>
          <a:xfrm>
            <a:off x="128410" y="3856263"/>
            <a:ext cx="2734648" cy="707886"/>
          </a:xfrm>
          <a:prstGeom prst="rect">
            <a:avLst/>
          </a:prstGeom>
          <a:noFill/>
        </p:spPr>
        <p:txBody>
          <a:bodyPr wrap="square">
            <a:spAutoFit/>
          </a:bodyPr>
          <a:lstStyle/>
          <a:p>
            <a:pPr marL="285750" indent="-285750">
              <a:buFont typeface="Arial" panose="020B0604020202020204" pitchFamily="34" charset="0"/>
              <a:buChar char="•"/>
            </a:pPr>
            <a:r>
              <a:rPr lang="en-US" sz="2000" dirty="0"/>
              <a:t>12 Indira IVF centers in India </a:t>
            </a:r>
          </a:p>
        </p:txBody>
      </p:sp>
      <p:sp>
        <p:nvSpPr>
          <p:cNvPr id="10" name="TextBox 9">
            <a:extLst>
              <a:ext uri="{FF2B5EF4-FFF2-40B4-BE49-F238E27FC236}">
                <a16:creationId xmlns:a16="http://schemas.microsoft.com/office/drawing/2014/main" id="{175970C6-F031-B5E5-0610-FBA5342B069A}"/>
              </a:ext>
            </a:extLst>
          </p:cNvPr>
          <p:cNvSpPr txBox="1"/>
          <p:nvPr/>
        </p:nvSpPr>
        <p:spPr>
          <a:xfrm>
            <a:off x="134303" y="2483928"/>
            <a:ext cx="2722863" cy="1323439"/>
          </a:xfrm>
          <a:prstGeom prst="rect">
            <a:avLst/>
          </a:prstGeom>
          <a:noFill/>
        </p:spPr>
        <p:txBody>
          <a:bodyPr wrap="square">
            <a:spAutoFit/>
          </a:bodyPr>
          <a:lstStyle/>
          <a:p>
            <a:pPr marL="285750" indent="-285750">
              <a:buFont typeface="Arial" panose="020B0604020202020204" pitchFamily="34" charset="0"/>
              <a:buChar char="•"/>
            </a:pPr>
            <a:r>
              <a:rPr lang="en-US" sz="2000" dirty="0"/>
              <a:t>Prospective, multi-center, randomized, controlled clinical trial</a:t>
            </a:r>
          </a:p>
        </p:txBody>
      </p:sp>
      <p:sp>
        <p:nvSpPr>
          <p:cNvPr id="13" name="TextBox 12">
            <a:extLst>
              <a:ext uri="{FF2B5EF4-FFF2-40B4-BE49-F238E27FC236}">
                <a16:creationId xmlns:a16="http://schemas.microsoft.com/office/drawing/2014/main" id="{B9A15155-1B20-E340-7595-19EE0560B540}"/>
              </a:ext>
            </a:extLst>
          </p:cNvPr>
          <p:cNvSpPr txBox="1"/>
          <p:nvPr/>
        </p:nvSpPr>
        <p:spPr>
          <a:xfrm>
            <a:off x="116820" y="4718210"/>
            <a:ext cx="2722863" cy="707886"/>
          </a:xfrm>
          <a:prstGeom prst="rect">
            <a:avLst/>
          </a:prstGeom>
          <a:noFill/>
        </p:spPr>
        <p:txBody>
          <a:bodyPr wrap="square">
            <a:spAutoFit/>
          </a:bodyPr>
          <a:lstStyle/>
          <a:p>
            <a:pPr marL="285750" indent="-285750">
              <a:buFont typeface="Arial" panose="020B0604020202020204" pitchFamily="34" charset="0"/>
              <a:buChar char="•"/>
            </a:pPr>
            <a:r>
              <a:rPr lang="en-US" sz="2000" dirty="0"/>
              <a:t>September 15, 2023, to April 15, 2024</a:t>
            </a:r>
          </a:p>
        </p:txBody>
      </p:sp>
      <p:sp>
        <p:nvSpPr>
          <p:cNvPr id="15" name="Rectangle: Top Corners Rounded 14">
            <a:extLst>
              <a:ext uri="{FF2B5EF4-FFF2-40B4-BE49-F238E27FC236}">
                <a16:creationId xmlns:a16="http://schemas.microsoft.com/office/drawing/2014/main" id="{5B22947A-F4BD-23B5-A14C-F3888BF1269F}"/>
              </a:ext>
            </a:extLst>
          </p:cNvPr>
          <p:cNvSpPr/>
          <p:nvPr/>
        </p:nvSpPr>
        <p:spPr>
          <a:xfrm>
            <a:off x="3020290" y="1560121"/>
            <a:ext cx="2892839" cy="4603685"/>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7" name="TextBox 16">
            <a:extLst>
              <a:ext uri="{FF2B5EF4-FFF2-40B4-BE49-F238E27FC236}">
                <a16:creationId xmlns:a16="http://schemas.microsoft.com/office/drawing/2014/main" id="{7381F24F-4AF4-0D54-581E-99E84BC99BE1}"/>
              </a:ext>
            </a:extLst>
          </p:cNvPr>
          <p:cNvSpPr txBox="1"/>
          <p:nvPr/>
        </p:nvSpPr>
        <p:spPr>
          <a:xfrm>
            <a:off x="3201975" y="2483928"/>
            <a:ext cx="2619778" cy="2554545"/>
          </a:xfrm>
          <a:prstGeom prst="rect">
            <a:avLst/>
          </a:prstGeom>
          <a:noFill/>
        </p:spPr>
        <p:txBody>
          <a:bodyPr wrap="square">
            <a:spAutoFit/>
          </a:bodyPr>
          <a:lstStyle/>
          <a:p>
            <a:r>
              <a:rPr lang="en-US" sz="2000" dirty="0"/>
              <a:t>Patients were numbered, and those with random numbers &lt;0.5 were assigned to the </a:t>
            </a:r>
            <a:r>
              <a:rPr lang="en-US" sz="2000" dirty="0" err="1"/>
              <a:t>Opt</a:t>
            </a:r>
            <a:r>
              <a:rPr lang="en-US" sz="2000" dirty="0"/>
              <a:t>-IVF group, while those with ≥0.5 were assigned to the control group.</a:t>
            </a:r>
          </a:p>
        </p:txBody>
      </p:sp>
      <p:sp>
        <p:nvSpPr>
          <p:cNvPr id="19" name="Rectangle: Top Corners Rounded 18">
            <a:extLst>
              <a:ext uri="{FF2B5EF4-FFF2-40B4-BE49-F238E27FC236}">
                <a16:creationId xmlns:a16="http://schemas.microsoft.com/office/drawing/2014/main" id="{4F86F51D-C25E-79E6-3AD9-19D9F01B3142}"/>
              </a:ext>
            </a:extLst>
          </p:cNvPr>
          <p:cNvSpPr/>
          <p:nvPr/>
        </p:nvSpPr>
        <p:spPr>
          <a:xfrm>
            <a:off x="6144207" y="1560121"/>
            <a:ext cx="2892201" cy="4595581"/>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4" name="Rectangle: Top Corners Rounded 23">
            <a:extLst>
              <a:ext uri="{FF2B5EF4-FFF2-40B4-BE49-F238E27FC236}">
                <a16:creationId xmlns:a16="http://schemas.microsoft.com/office/drawing/2014/main" id="{6333E119-1D82-0D72-8BFA-2A383256F8C0}"/>
              </a:ext>
            </a:extLst>
          </p:cNvPr>
          <p:cNvSpPr/>
          <p:nvPr/>
        </p:nvSpPr>
        <p:spPr>
          <a:xfrm>
            <a:off x="9171710" y="1576148"/>
            <a:ext cx="2845999" cy="4579554"/>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5" name="TextBox 24">
            <a:extLst>
              <a:ext uri="{FF2B5EF4-FFF2-40B4-BE49-F238E27FC236}">
                <a16:creationId xmlns:a16="http://schemas.microsoft.com/office/drawing/2014/main" id="{E1225451-C5D0-0DE0-1448-3B8B78A8BA66}"/>
              </a:ext>
            </a:extLst>
          </p:cNvPr>
          <p:cNvSpPr txBox="1"/>
          <p:nvPr/>
        </p:nvSpPr>
        <p:spPr>
          <a:xfrm>
            <a:off x="9473306" y="2450469"/>
            <a:ext cx="2544402" cy="2862322"/>
          </a:xfrm>
          <a:prstGeom prst="rect">
            <a:avLst/>
          </a:prstGeom>
          <a:noFill/>
        </p:spPr>
        <p:txBody>
          <a:bodyPr wrap="square">
            <a:spAutoFit/>
          </a:bodyPr>
          <a:lstStyle/>
          <a:p>
            <a:r>
              <a:rPr lang="en-US" sz="2000" dirty="0"/>
              <a:t>FSD data on day 1 and day 5 are collected via ultrasound, and an optimal control algorithm is used to determine the daily dose to maximize the number of mature follicles (18–21 mm).</a:t>
            </a:r>
          </a:p>
        </p:txBody>
      </p:sp>
      <p:sp>
        <p:nvSpPr>
          <p:cNvPr id="26" name="Rectangle 3">
            <a:extLst>
              <a:ext uri="{FF2B5EF4-FFF2-40B4-BE49-F238E27FC236}">
                <a16:creationId xmlns:a16="http://schemas.microsoft.com/office/drawing/2014/main" id="{240600C2-1C77-7CED-2516-A7E1DB848DFB}"/>
              </a:ext>
            </a:extLst>
          </p:cNvPr>
          <p:cNvSpPr>
            <a:spLocks noChangeArrowheads="1"/>
          </p:cNvSpPr>
          <p:nvPr/>
        </p:nvSpPr>
        <p:spPr bwMode="auto">
          <a:xfrm>
            <a:off x="6278555" y="2462295"/>
            <a:ext cx="273105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err="1">
                <a:ln>
                  <a:noFill/>
                </a:ln>
                <a:solidFill>
                  <a:schemeClr val="tx1"/>
                </a:solidFill>
                <a:effectLst/>
              </a:rPr>
              <a:t>Opt</a:t>
            </a:r>
            <a:r>
              <a:rPr kumimoji="0" lang="en-US" altLang="en-US" sz="2000" b="0" i="0" u="none" strike="noStrike" cap="none" normalizeH="0" baseline="0" dirty="0">
                <a:ln>
                  <a:noFill/>
                </a:ln>
                <a:solidFill>
                  <a:schemeClr val="tx1"/>
                </a:solidFill>
                <a:effectLst/>
              </a:rPr>
              <a:t>-IVF determines the initial FSH dose using the La Marca &amp; Sunkara nomogram, considering age, day 3 FSH, and AMH.</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rPr>
              <a:t>If FSH is unavailable, heuristics based on age, AMH, and antral follicle count (AFC) are used.</a:t>
            </a:r>
          </a:p>
        </p:txBody>
      </p:sp>
      <p:sp>
        <p:nvSpPr>
          <p:cNvPr id="28" name="Rectangle 27">
            <a:extLst>
              <a:ext uri="{FF2B5EF4-FFF2-40B4-BE49-F238E27FC236}">
                <a16:creationId xmlns:a16="http://schemas.microsoft.com/office/drawing/2014/main" id="{B29F0A3E-9769-DA2F-847F-AB8D7A6B7FA2}"/>
              </a:ext>
            </a:extLst>
          </p:cNvPr>
          <p:cNvSpPr/>
          <p:nvPr/>
        </p:nvSpPr>
        <p:spPr>
          <a:xfrm>
            <a:off x="264857" y="6065830"/>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9" name="Rectangle 28">
            <a:extLst>
              <a:ext uri="{FF2B5EF4-FFF2-40B4-BE49-F238E27FC236}">
                <a16:creationId xmlns:a16="http://schemas.microsoft.com/office/drawing/2014/main" id="{575CAE3A-F930-6A17-D8E4-900E8FA2F2ED}"/>
              </a:ext>
            </a:extLst>
          </p:cNvPr>
          <p:cNvSpPr/>
          <p:nvPr/>
        </p:nvSpPr>
        <p:spPr>
          <a:xfrm>
            <a:off x="3280986" y="6036412"/>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0" name="Rectangle 29">
            <a:extLst>
              <a:ext uri="{FF2B5EF4-FFF2-40B4-BE49-F238E27FC236}">
                <a16:creationId xmlns:a16="http://schemas.microsoft.com/office/drawing/2014/main" id="{A297B75E-2DE1-765E-5A2B-B10E4A562EA0}"/>
              </a:ext>
            </a:extLst>
          </p:cNvPr>
          <p:cNvSpPr/>
          <p:nvPr/>
        </p:nvSpPr>
        <p:spPr>
          <a:xfrm>
            <a:off x="6361842" y="6036412"/>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1" name="Rectangle 30">
            <a:extLst>
              <a:ext uri="{FF2B5EF4-FFF2-40B4-BE49-F238E27FC236}">
                <a16:creationId xmlns:a16="http://schemas.microsoft.com/office/drawing/2014/main" id="{4EB04DA9-5A86-9D7A-3799-B61CD1D5299D}"/>
              </a:ext>
            </a:extLst>
          </p:cNvPr>
          <p:cNvSpPr/>
          <p:nvPr/>
        </p:nvSpPr>
        <p:spPr>
          <a:xfrm>
            <a:off x="9414263" y="6036412"/>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2" name="Rectangle 31">
            <a:extLst>
              <a:ext uri="{FF2B5EF4-FFF2-40B4-BE49-F238E27FC236}">
                <a16:creationId xmlns:a16="http://schemas.microsoft.com/office/drawing/2014/main" id="{EB978F20-7B7C-158F-FAAE-D0C42AE86FB6}"/>
              </a:ext>
            </a:extLst>
          </p:cNvPr>
          <p:cNvSpPr/>
          <p:nvPr/>
        </p:nvSpPr>
        <p:spPr>
          <a:xfrm>
            <a:off x="1187777" y="1814270"/>
            <a:ext cx="9511645" cy="122877"/>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3" name="Oval 32">
            <a:extLst>
              <a:ext uri="{FF2B5EF4-FFF2-40B4-BE49-F238E27FC236}">
                <a16:creationId xmlns:a16="http://schemas.microsoft.com/office/drawing/2014/main" id="{CE7A98F7-B2A1-4019-4A53-86561BAB1080}"/>
              </a:ext>
            </a:extLst>
          </p:cNvPr>
          <p:cNvSpPr/>
          <p:nvPr/>
        </p:nvSpPr>
        <p:spPr>
          <a:xfrm>
            <a:off x="1091752" y="1720416"/>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4" name="Oval 33">
            <a:extLst>
              <a:ext uri="{FF2B5EF4-FFF2-40B4-BE49-F238E27FC236}">
                <a16:creationId xmlns:a16="http://schemas.microsoft.com/office/drawing/2014/main" id="{75AD4238-89B7-0970-C781-21E42C6B84DD}"/>
              </a:ext>
            </a:extLst>
          </p:cNvPr>
          <p:cNvSpPr/>
          <p:nvPr/>
        </p:nvSpPr>
        <p:spPr>
          <a:xfrm>
            <a:off x="4359384" y="176804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5" name="Oval 34">
            <a:extLst>
              <a:ext uri="{FF2B5EF4-FFF2-40B4-BE49-F238E27FC236}">
                <a16:creationId xmlns:a16="http://schemas.microsoft.com/office/drawing/2014/main" id="{4D054113-D21C-F890-8E8F-0E4EC5A8352F}"/>
              </a:ext>
            </a:extLst>
          </p:cNvPr>
          <p:cNvSpPr/>
          <p:nvPr/>
        </p:nvSpPr>
        <p:spPr>
          <a:xfrm>
            <a:off x="7455544" y="1752481"/>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6" name="Oval 35">
            <a:extLst>
              <a:ext uri="{FF2B5EF4-FFF2-40B4-BE49-F238E27FC236}">
                <a16:creationId xmlns:a16="http://schemas.microsoft.com/office/drawing/2014/main" id="{91403A48-266B-F85B-9A73-9A769DFE9F3B}"/>
              </a:ext>
            </a:extLst>
          </p:cNvPr>
          <p:cNvSpPr/>
          <p:nvPr/>
        </p:nvSpPr>
        <p:spPr>
          <a:xfrm>
            <a:off x="10510886" y="174896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Tree>
    <p:extLst>
      <p:ext uri="{BB962C8B-B14F-4D97-AF65-F5344CB8AC3E}">
        <p14:creationId xmlns:p14="http://schemas.microsoft.com/office/powerpoint/2010/main" val="168476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1000"/>
                                        <p:tgtEl>
                                          <p:spTgt spid="30"/>
                                        </p:tgtEl>
                                      </p:cBhvr>
                                    </p:animEffect>
                                    <p:anim calcmode="lin" valueType="num">
                                      <p:cBhvr>
                                        <p:cTn id="62" dur="1000" fill="hold"/>
                                        <p:tgtEl>
                                          <p:spTgt spid="30"/>
                                        </p:tgtEl>
                                        <p:attrNameLst>
                                          <p:attrName>ppt_x</p:attrName>
                                        </p:attrNameLst>
                                      </p:cBhvr>
                                      <p:tavLst>
                                        <p:tav tm="0">
                                          <p:val>
                                            <p:strVal val="#ppt_x"/>
                                          </p:val>
                                        </p:tav>
                                        <p:tav tm="100000">
                                          <p:val>
                                            <p:strVal val="#ppt_x"/>
                                          </p:val>
                                        </p:tav>
                                      </p:tavLst>
                                    </p:anim>
                                    <p:anim calcmode="lin" valueType="num">
                                      <p:cBhvr>
                                        <p:cTn id="6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3" grpId="0"/>
      <p:bldP spid="15" grpId="0" animBg="1"/>
      <p:bldP spid="17" grpId="0"/>
      <p:bldP spid="19" grpId="0" animBg="1"/>
      <p:bldP spid="24" grpId="0" animBg="1"/>
      <p:bldP spid="25" grpId="0"/>
      <p:bldP spid="26" grpId="0"/>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F911A-495A-7CDB-5279-3C165546CF1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7C5C1FA-200E-C9A0-CAAA-4374A369E86F}"/>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a-IR" dirty="0"/>
              <a:t>      </a:t>
            </a:r>
            <a:r>
              <a:rPr lang="en-US" sz="2800" b="1" dirty="0"/>
              <a:t>Results</a:t>
            </a:r>
            <a:endParaRPr lang="en-US" b="1" dirty="0"/>
          </a:p>
        </p:txBody>
      </p:sp>
      <p:sp>
        <p:nvSpPr>
          <p:cNvPr id="8" name="Arrow: Pentagon 7">
            <a:extLst>
              <a:ext uri="{FF2B5EF4-FFF2-40B4-BE49-F238E27FC236}">
                <a16:creationId xmlns:a16="http://schemas.microsoft.com/office/drawing/2014/main" id="{41BDD3F2-FA99-7971-F34D-2F0A2A53C535}"/>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516E9C93-41BB-E2FC-8281-46AF9A216825}"/>
              </a:ext>
            </a:extLst>
          </p:cNvPr>
          <p:cNvSpPr txBox="1"/>
          <p:nvPr/>
        </p:nvSpPr>
        <p:spPr>
          <a:xfrm>
            <a:off x="11666667" y="6257989"/>
            <a:ext cx="418704" cy="369332"/>
          </a:xfrm>
          <a:prstGeom prst="rect">
            <a:avLst/>
          </a:prstGeom>
          <a:noFill/>
        </p:spPr>
        <p:txBody>
          <a:bodyPr wrap="none" rtlCol="0">
            <a:spAutoFit/>
          </a:bodyPr>
          <a:lstStyle/>
          <a:p>
            <a:r>
              <a:rPr lang="en-US" dirty="0"/>
              <a:t>17</a:t>
            </a:r>
          </a:p>
        </p:txBody>
      </p:sp>
      <p:cxnSp>
        <p:nvCxnSpPr>
          <p:cNvPr id="22" name="Straight Connector 21">
            <a:extLst>
              <a:ext uri="{FF2B5EF4-FFF2-40B4-BE49-F238E27FC236}">
                <a16:creationId xmlns:a16="http://schemas.microsoft.com/office/drawing/2014/main" id="{3C9EEACC-AFCA-0EEB-313C-63348C922A4D}"/>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EE3A7EF1-B0C2-2942-1C09-C692AB0C7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124" y="1913674"/>
            <a:ext cx="7415752" cy="1844200"/>
          </a:xfrm>
          <a:prstGeom prst="rect">
            <a:avLst/>
          </a:prstGeom>
        </p:spPr>
      </p:pic>
      <p:pic>
        <p:nvPicPr>
          <p:cNvPr id="10" name="Picture 9">
            <a:extLst>
              <a:ext uri="{FF2B5EF4-FFF2-40B4-BE49-F238E27FC236}">
                <a16:creationId xmlns:a16="http://schemas.microsoft.com/office/drawing/2014/main" id="{02FF29E4-DD30-4F2D-E98E-49F24662E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992" y="1799649"/>
            <a:ext cx="7532016" cy="2107984"/>
          </a:xfrm>
          <a:prstGeom prst="rect">
            <a:avLst/>
          </a:prstGeom>
        </p:spPr>
      </p:pic>
      <p:pic>
        <p:nvPicPr>
          <p:cNvPr id="12" name="Picture 11">
            <a:extLst>
              <a:ext uri="{FF2B5EF4-FFF2-40B4-BE49-F238E27FC236}">
                <a16:creationId xmlns:a16="http://schemas.microsoft.com/office/drawing/2014/main" id="{FA0E583C-0549-FB4E-3F29-F25849EAC5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445" y="1795173"/>
            <a:ext cx="7532016" cy="1789941"/>
          </a:xfrm>
          <a:prstGeom prst="rect">
            <a:avLst/>
          </a:prstGeom>
        </p:spPr>
      </p:pic>
      <p:pic>
        <p:nvPicPr>
          <p:cNvPr id="14" name="Picture 13">
            <a:extLst>
              <a:ext uri="{FF2B5EF4-FFF2-40B4-BE49-F238E27FC236}">
                <a16:creationId xmlns:a16="http://schemas.microsoft.com/office/drawing/2014/main" id="{4D8DD76E-2C26-1FE8-FB97-8D500CB8AB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9750" y="1716902"/>
            <a:ext cx="5052498" cy="3642676"/>
          </a:xfrm>
          <a:prstGeom prst="rect">
            <a:avLst/>
          </a:prstGeom>
        </p:spPr>
      </p:pic>
      <p:pic>
        <p:nvPicPr>
          <p:cNvPr id="16" name="Picture 15">
            <a:extLst>
              <a:ext uri="{FF2B5EF4-FFF2-40B4-BE49-F238E27FC236}">
                <a16:creationId xmlns:a16="http://schemas.microsoft.com/office/drawing/2014/main" id="{5E7B4B00-D226-EFBB-CC39-DB4184A952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611" y="2178435"/>
            <a:ext cx="4122777" cy="2377646"/>
          </a:xfrm>
          <a:prstGeom prst="rect">
            <a:avLst/>
          </a:prstGeom>
        </p:spPr>
      </p:pic>
    </p:spTree>
    <p:extLst>
      <p:ext uri="{BB962C8B-B14F-4D97-AF65-F5344CB8AC3E}">
        <p14:creationId xmlns:p14="http://schemas.microsoft.com/office/powerpoint/2010/main" val="24209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10"/>
                                        </p:tgtEl>
                                      </p:cBhvr>
                                      <p:by x="150000" y="150000"/>
                                    </p:animScale>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2000" fill="hold"/>
                                        <p:tgtEl>
                                          <p:spTgt spid="12"/>
                                        </p:tgtEl>
                                      </p:cBhvr>
                                      <p:by x="150000" y="150000"/>
                                    </p:animScale>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mph" presetSubtype="0" fill="hold" nodeType="clickEffect">
                                  <p:stCondLst>
                                    <p:cond delay="0"/>
                                  </p:stCondLst>
                                  <p:childTnLst>
                                    <p:animScale>
                                      <p:cBhvr>
                                        <p:cTn id="56" dur="2000" fill="hold"/>
                                        <p:tgtEl>
                                          <p:spTgt spid="14"/>
                                        </p:tgtEl>
                                      </p:cBhvr>
                                      <p:by x="150000" y="150000"/>
                                    </p:animScale>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6" presetClass="emph" presetSubtype="0" fill="hold" nodeType="clickEffect">
                                  <p:stCondLst>
                                    <p:cond delay="0"/>
                                  </p:stCondLst>
                                  <p:childTnLst>
                                    <p:animScale>
                                      <p:cBhvr>
                                        <p:cTn id="71" dur="2000" fill="hold"/>
                                        <p:tgtEl>
                                          <p:spTgt spid="16"/>
                                        </p:tgtEl>
                                      </p:cBhvr>
                                      <p:by x="150000" y="150000"/>
                                    </p:animScale>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AD784-0395-6538-4990-15CA52FB7F3E}"/>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EF773CA5-4E84-B65C-131B-EA24177D6D28}"/>
              </a:ext>
            </a:extLst>
          </p:cNvPr>
          <p:cNvSpPr/>
          <p:nvPr/>
        </p:nvSpPr>
        <p:spPr>
          <a:xfrm>
            <a:off x="106629" y="1760383"/>
            <a:ext cx="11972249" cy="213645"/>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sz="1600" b="1" dirty="0">
              <a:solidFill>
                <a:schemeClr val="bg1"/>
              </a:solidFill>
            </a:endParaRPr>
          </a:p>
        </p:txBody>
      </p:sp>
      <p:sp>
        <p:nvSpPr>
          <p:cNvPr id="5" name="Rectangle 4">
            <a:extLst>
              <a:ext uri="{FF2B5EF4-FFF2-40B4-BE49-F238E27FC236}">
                <a16:creationId xmlns:a16="http://schemas.microsoft.com/office/drawing/2014/main" id="{6674E0C2-E88F-9757-7AF3-0BDDA9E3A993}"/>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    Conclusion</a:t>
            </a:r>
            <a:r>
              <a:rPr lang="fa-IR" dirty="0"/>
              <a:t>   </a:t>
            </a:r>
            <a:endParaRPr lang="en-US" b="1" dirty="0"/>
          </a:p>
        </p:txBody>
      </p:sp>
      <p:sp>
        <p:nvSpPr>
          <p:cNvPr id="8" name="Arrow: Pentagon 7">
            <a:extLst>
              <a:ext uri="{FF2B5EF4-FFF2-40B4-BE49-F238E27FC236}">
                <a16:creationId xmlns:a16="http://schemas.microsoft.com/office/drawing/2014/main" id="{437023A3-C4AC-BA9C-A530-882D406F09C9}"/>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AC22C1E0-CB14-05BB-A5CA-C731CF6D6FFD}"/>
              </a:ext>
            </a:extLst>
          </p:cNvPr>
          <p:cNvSpPr txBox="1"/>
          <p:nvPr/>
        </p:nvSpPr>
        <p:spPr>
          <a:xfrm>
            <a:off x="11666667" y="6257989"/>
            <a:ext cx="418704" cy="369332"/>
          </a:xfrm>
          <a:prstGeom prst="rect">
            <a:avLst/>
          </a:prstGeom>
          <a:noFill/>
        </p:spPr>
        <p:txBody>
          <a:bodyPr wrap="none" rtlCol="0">
            <a:spAutoFit/>
          </a:bodyPr>
          <a:lstStyle/>
          <a:p>
            <a:r>
              <a:rPr lang="en-US" dirty="0"/>
              <a:t>18</a:t>
            </a:r>
          </a:p>
        </p:txBody>
      </p:sp>
      <p:sp>
        <p:nvSpPr>
          <p:cNvPr id="3" name="Flowchart: Delay 2">
            <a:extLst>
              <a:ext uri="{FF2B5EF4-FFF2-40B4-BE49-F238E27FC236}">
                <a16:creationId xmlns:a16="http://schemas.microsoft.com/office/drawing/2014/main" id="{79F9EDA1-B891-1AB0-56B1-FA5B321FA800}"/>
              </a:ext>
            </a:extLst>
          </p:cNvPr>
          <p:cNvSpPr/>
          <p:nvPr/>
        </p:nvSpPr>
        <p:spPr>
          <a:xfrm rot="5400000">
            <a:off x="-462645" y="2659360"/>
            <a:ext cx="3965438" cy="2813903"/>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 name="Oval 3">
            <a:extLst>
              <a:ext uri="{FF2B5EF4-FFF2-40B4-BE49-F238E27FC236}">
                <a16:creationId xmlns:a16="http://schemas.microsoft.com/office/drawing/2014/main" id="{51BEA937-7281-A078-DBA9-6DF8DACF72EE}"/>
              </a:ext>
            </a:extLst>
          </p:cNvPr>
          <p:cNvSpPr/>
          <p:nvPr/>
        </p:nvSpPr>
        <p:spPr>
          <a:xfrm>
            <a:off x="1184616" y="4815075"/>
            <a:ext cx="2890129"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1" name="TextBox 10">
            <a:extLst>
              <a:ext uri="{FF2B5EF4-FFF2-40B4-BE49-F238E27FC236}">
                <a16:creationId xmlns:a16="http://schemas.microsoft.com/office/drawing/2014/main" id="{6238C2FF-4A7D-E9E1-BE4D-23CA510B9134}"/>
              </a:ext>
            </a:extLst>
          </p:cNvPr>
          <p:cNvSpPr txBox="1"/>
          <p:nvPr/>
        </p:nvSpPr>
        <p:spPr>
          <a:xfrm>
            <a:off x="439970" y="2604720"/>
            <a:ext cx="2465107" cy="1600438"/>
          </a:xfrm>
          <a:prstGeom prst="rect">
            <a:avLst/>
          </a:prstGeom>
          <a:noFill/>
        </p:spPr>
        <p:txBody>
          <a:bodyPr wrap="square" rtlCol="0">
            <a:spAutoFit/>
          </a:bodyPr>
          <a:lstStyle/>
          <a:p>
            <a:r>
              <a:rPr lang="en-US" altLang="en-US" sz="2000" b="1" dirty="0"/>
              <a:t>Improved clinical outcomes with the use of the </a:t>
            </a:r>
            <a:r>
              <a:rPr lang="en-US" altLang="en-US" sz="2000" b="1" dirty="0" err="1"/>
              <a:t>Opt</a:t>
            </a:r>
            <a:r>
              <a:rPr lang="en-US" altLang="en-US" sz="2000" b="1" dirty="0"/>
              <a:t>-IVF decision support tool</a:t>
            </a:r>
            <a:endParaRPr lang="en-US" altLang="en-US" sz="2000" dirty="0"/>
          </a:p>
          <a:p>
            <a:endParaRPr lang="en-US" dirty="0"/>
          </a:p>
        </p:txBody>
      </p:sp>
      <p:sp>
        <p:nvSpPr>
          <p:cNvPr id="12" name="Flowchart: Delay 11">
            <a:extLst>
              <a:ext uri="{FF2B5EF4-FFF2-40B4-BE49-F238E27FC236}">
                <a16:creationId xmlns:a16="http://schemas.microsoft.com/office/drawing/2014/main" id="{9CBD14F9-4B6A-C195-4973-4E091D048C76}"/>
              </a:ext>
            </a:extLst>
          </p:cNvPr>
          <p:cNvSpPr/>
          <p:nvPr/>
        </p:nvSpPr>
        <p:spPr>
          <a:xfrm rot="5400000">
            <a:off x="2548036" y="2572428"/>
            <a:ext cx="3965438" cy="2967874"/>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3" name="Oval 12">
            <a:extLst>
              <a:ext uri="{FF2B5EF4-FFF2-40B4-BE49-F238E27FC236}">
                <a16:creationId xmlns:a16="http://schemas.microsoft.com/office/drawing/2014/main" id="{A616629E-B9DB-564F-E9A4-57A4A4CFA938}"/>
              </a:ext>
            </a:extLst>
          </p:cNvPr>
          <p:cNvSpPr/>
          <p:nvPr/>
        </p:nvSpPr>
        <p:spPr>
          <a:xfrm>
            <a:off x="3761302" y="4413278"/>
            <a:ext cx="2967874"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5" name="TextBox 14">
            <a:extLst>
              <a:ext uri="{FF2B5EF4-FFF2-40B4-BE49-F238E27FC236}">
                <a16:creationId xmlns:a16="http://schemas.microsoft.com/office/drawing/2014/main" id="{10741AFB-6850-CD74-E254-6A54EA085266}"/>
              </a:ext>
            </a:extLst>
          </p:cNvPr>
          <p:cNvSpPr txBox="1"/>
          <p:nvPr/>
        </p:nvSpPr>
        <p:spPr>
          <a:xfrm>
            <a:off x="3468545" y="2604720"/>
            <a:ext cx="2404406" cy="1600438"/>
          </a:xfrm>
          <a:prstGeom prst="rect">
            <a:avLst/>
          </a:prstGeom>
          <a:noFill/>
        </p:spPr>
        <p:txBody>
          <a:bodyPr wrap="square" rtlCol="0">
            <a:spAutoFit/>
          </a:bodyPr>
          <a:lstStyle/>
          <a:p>
            <a:r>
              <a:rPr lang="en-US" altLang="en-US" sz="2000" b="1" dirty="0"/>
              <a:t>Enhanced ovarian stimulation efficiency through reduced FSH dosage</a:t>
            </a:r>
            <a:endParaRPr lang="en-US" altLang="en-US" sz="2000" dirty="0"/>
          </a:p>
          <a:p>
            <a:endParaRPr lang="en-US" dirty="0"/>
          </a:p>
        </p:txBody>
      </p:sp>
      <p:sp>
        <p:nvSpPr>
          <p:cNvPr id="16" name="Flowchart: Delay 15">
            <a:extLst>
              <a:ext uri="{FF2B5EF4-FFF2-40B4-BE49-F238E27FC236}">
                <a16:creationId xmlns:a16="http://schemas.microsoft.com/office/drawing/2014/main" id="{E8F5A346-75B8-BE12-74A3-422567308032}"/>
              </a:ext>
            </a:extLst>
          </p:cNvPr>
          <p:cNvSpPr/>
          <p:nvPr/>
        </p:nvSpPr>
        <p:spPr>
          <a:xfrm rot="5400000">
            <a:off x="5601541" y="2659361"/>
            <a:ext cx="3965438" cy="2813900"/>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7" name="Oval 16">
            <a:extLst>
              <a:ext uri="{FF2B5EF4-FFF2-40B4-BE49-F238E27FC236}">
                <a16:creationId xmlns:a16="http://schemas.microsoft.com/office/drawing/2014/main" id="{1B2F61B0-13DB-F671-C4F5-A8F97241C884}"/>
              </a:ext>
            </a:extLst>
          </p:cNvPr>
          <p:cNvSpPr/>
          <p:nvPr/>
        </p:nvSpPr>
        <p:spPr>
          <a:xfrm>
            <a:off x="6910642" y="4535540"/>
            <a:ext cx="2770691"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8" name="Flowchart: Delay 17">
            <a:extLst>
              <a:ext uri="{FF2B5EF4-FFF2-40B4-BE49-F238E27FC236}">
                <a16:creationId xmlns:a16="http://schemas.microsoft.com/office/drawing/2014/main" id="{ACA3F267-E663-1390-5A85-AFE8CE4EF312}"/>
              </a:ext>
            </a:extLst>
          </p:cNvPr>
          <p:cNvSpPr/>
          <p:nvPr/>
        </p:nvSpPr>
        <p:spPr>
          <a:xfrm rot="5400000">
            <a:off x="8609866" y="2590187"/>
            <a:ext cx="3965438" cy="2972585"/>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9" name="Oval 18">
            <a:extLst>
              <a:ext uri="{FF2B5EF4-FFF2-40B4-BE49-F238E27FC236}">
                <a16:creationId xmlns:a16="http://schemas.microsoft.com/office/drawing/2014/main" id="{77864906-AFE2-A33A-B2E3-B301CA658921}"/>
              </a:ext>
            </a:extLst>
          </p:cNvPr>
          <p:cNvSpPr/>
          <p:nvPr/>
        </p:nvSpPr>
        <p:spPr>
          <a:xfrm>
            <a:off x="9572339" y="4336180"/>
            <a:ext cx="2695664" cy="1901814"/>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0" name="TextBox 19">
            <a:extLst>
              <a:ext uri="{FF2B5EF4-FFF2-40B4-BE49-F238E27FC236}">
                <a16:creationId xmlns:a16="http://schemas.microsoft.com/office/drawing/2014/main" id="{790F692C-89A7-60D8-B258-896EE1F2A370}"/>
              </a:ext>
            </a:extLst>
          </p:cNvPr>
          <p:cNvSpPr txBox="1"/>
          <p:nvPr/>
        </p:nvSpPr>
        <p:spPr>
          <a:xfrm>
            <a:off x="6565042" y="2627586"/>
            <a:ext cx="2300475" cy="1600438"/>
          </a:xfrm>
          <a:prstGeom prst="rect">
            <a:avLst/>
          </a:prstGeom>
          <a:noFill/>
        </p:spPr>
        <p:txBody>
          <a:bodyPr wrap="square" rtlCol="0">
            <a:spAutoFit/>
          </a:bodyPr>
          <a:lstStyle/>
          <a:p>
            <a:r>
              <a:rPr lang="en-US" altLang="en-US" sz="2000" b="1" dirty="0"/>
              <a:t>Improved embryo quality via model-based personalized stimulation</a:t>
            </a:r>
            <a:endParaRPr lang="en-US" altLang="en-US" sz="2000" dirty="0"/>
          </a:p>
          <a:p>
            <a:endParaRPr lang="en-US" dirty="0"/>
          </a:p>
        </p:txBody>
      </p:sp>
      <p:sp>
        <p:nvSpPr>
          <p:cNvPr id="23" name="Rectangle 22">
            <a:extLst>
              <a:ext uri="{FF2B5EF4-FFF2-40B4-BE49-F238E27FC236}">
                <a16:creationId xmlns:a16="http://schemas.microsoft.com/office/drawing/2014/main" id="{BCEC5477-BB38-BDAC-51BC-5971240B0CCB}"/>
              </a:ext>
            </a:extLst>
          </p:cNvPr>
          <p:cNvSpPr>
            <a:spLocks noChangeArrowheads="1"/>
          </p:cNvSpPr>
          <p:nvPr/>
        </p:nvSpPr>
        <p:spPr bwMode="auto">
          <a:xfrm>
            <a:off x="9528424" y="2535932"/>
            <a:ext cx="255045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A Cost-Effective, safe, and scalable </a:t>
            </a:r>
            <a:r>
              <a:rPr lang="en-US" altLang="en-US" b="1" dirty="0">
                <a:latin typeface="Arial" panose="020B0604020202020204" pitchFamily="34" charset="0"/>
              </a:rPr>
              <a:t>a</a:t>
            </a:r>
            <a:r>
              <a:rPr kumimoji="0" lang="en-US" altLang="en-US" sz="1800" b="1" i="0" u="none" strike="noStrike" cap="none" normalizeH="0" baseline="0" dirty="0">
                <a:ln>
                  <a:noFill/>
                </a:ln>
                <a:solidFill>
                  <a:schemeClr val="tx1"/>
                </a:solidFill>
                <a:effectLst/>
                <a:latin typeface="Arial" panose="020B0604020202020204" pitchFamily="34" charset="0"/>
              </a:rPr>
              <a:t>pproach for personalized IVF treatment</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Oval 23">
            <a:extLst>
              <a:ext uri="{FF2B5EF4-FFF2-40B4-BE49-F238E27FC236}">
                <a16:creationId xmlns:a16="http://schemas.microsoft.com/office/drawing/2014/main" id="{363C1DC0-9063-A02D-7DBC-94EB380FC6C7}"/>
              </a:ext>
            </a:extLst>
          </p:cNvPr>
          <p:cNvSpPr/>
          <p:nvPr/>
        </p:nvSpPr>
        <p:spPr>
          <a:xfrm>
            <a:off x="1062874"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5" name="Oval 24">
            <a:extLst>
              <a:ext uri="{FF2B5EF4-FFF2-40B4-BE49-F238E27FC236}">
                <a16:creationId xmlns:a16="http://schemas.microsoft.com/office/drawing/2014/main" id="{68C666F0-5D83-F7ED-23A7-F7531B773F71}"/>
              </a:ext>
            </a:extLst>
          </p:cNvPr>
          <p:cNvSpPr/>
          <p:nvPr/>
        </p:nvSpPr>
        <p:spPr>
          <a:xfrm>
            <a:off x="1210165" y="1686172"/>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01</a:t>
            </a:r>
          </a:p>
        </p:txBody>
      </p:sp>
      <p:sp>
        <p:nvSpPr>
          <p:cNvPr id="26" name="Oval 25">
            <a:extLst>
              <a:ext uri="{FF2B5EF4-FFF2-40B4-BE49-F238E27FC236}">
                <a16:creationId xmlns:a16="http://schemas.microsoft.com/office/drawing/2014/main" id="{90792280-81CA-9191-F226-2346529A34AB}"/>
              </a:ext>
            </a:extLst>
          </p:cNvPr>
          <p:cNvSpPr/>
          <p:nvPr/>
        </p:nvSpPr>
        <p:spPr>
          <a:xfrm>
            <a:off x="4054314"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7" name="Oval 26">
            <a:extLst>
              <a:ext uri="{FF2B5EF4-FFF2-40B4-BE49-F238E27FC236}">
                <a16:creationId xmlns:a16="http://schemas.microsoft.com/office/drawing/2014/main" id="{7429C899-CC84-8ECC-AE9B-5567F339234D}"/>
              </a:ext>
            </a:extLst>
          </p:cNvPr>
          <p:cNvSpPr/>
          <p:nvPr/>
        </p:nvSpPr>
        <p:spPr>
          <a:xfrm>
            <a:off x="4201605" y="1686172"/>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02</a:t>
            </a:r>
          </a:p>
        </p:txBody>
      </p:sp>
      <p:sp>
        <p:nvSpPr>
          <p:cNvPr id="28" name="Oval 27">
            <a:extLst>
              <a:ext uri="{FF2B5EF4-FFF2-40B4-BE49-F238E27FC236}">
                <a16:creationId xmlns:a16="http://schemas.microsoft.com/office/drawing/2014/main" id="{0A299243-652C-6B6E-3BEB-DB644607D94E}"/>
              </a:ext>
            </a:extLst>
          </p:cNvPr>
          <p:cNvSpPr/>
          <p:nvPr/>
        </p:nvSpPr>
        <p:spPr>
          <a:xfrm>
            <a:off x="7116056"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9" name="Oval 28">
            <a:extLst>
              <a:ext uri="{FF2B5EF4-FFF2-40B4-BE49-F238E27FC236}">
                <a16:creationId xmlns:a16="http://schemas.microsoft.com/office/drawing/2014/main" id="{2B7E8F9A-3076-936D-99CA-27C0CCFBE51A}"/>
              </a:ext>
            </a:extLst>
          </p:cNvPr>
          <p:cNvSpPr/>
          <p:nvPr/>
        </p:nvSpPr>
        <p:spPr>
          <a:xfrm>
            <a:off x="7263347" y="1676835"/>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03</a:t>
            </a:r>
          </a:p>
        </p:txBody>
      </p:sp>
      <p:sp>
        <p:nvSpPr>
          <p:cNvPr id="30" name="Oval 29">
            <a:extLst>
              <a:ext uri="{FF2B5EF4-FFF2-40B4-BE49-F238E27FC236}">
                <a16:creationId xmlns:a16="http://schemas.microsoft.com/office/drawing/2014/main" id="{C51BB6BC-BBDB-3690-40E2-4D699216F0F4}"/>
              </a:ext>
            </a:extLst>
          </p:cNvPr>
          <p:cNvSpPr/>
          <p:nvPr/>
        </p:nvSpPr>
        <p:spPr>
          <a:xfrm>
            <a:off x="10224152" y="1543617"/>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31" name="Oval 30">
            <a:extLst>
              <a:ext uri="{FF2B5EF4-FFF2-40B4-BE49-F238E27FC236}">
                <a16:creationId xmlns:a16="http://schemas.microsoft.com/office/drawing/2014/main" id="{3E292C29-4C47-30B5-F458-93F5C66B6DE6}"/>
              </a:ext>
            </a:extLst>
          </p:cNvPr>
          <p:cNvSpPr/>
          <p:nvPr/>
        </p:nvSpPr>
        <p:spPr>
          <a:xfrm>
            <a:off x="10371443" y="1676835"/>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04</a:t>
            </a:r>
          </a:p>
        </p:txBody>
      </p:sp>
    </p:spTree>
    <p:extLst>
      <p:ext uri="{BB962C8B-B14F-4D97-AF65-F5344CB8AC3E}">
        <p14:creationId xmlns:p14="http://schemas.microsoft.com/office/powerpoint/2010/main" val="115211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615073-60B9-26C0-B5F8-C71EC474FC73}"/>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2335A7D-BA27-DA23-6926-512613C55061}"/>
              </a:ext>
            </a:extLst>
          </p:cNvPr>
          <p:cNvSpPr txBox="1"/>
          <p:nvPr/>
        </p:nvSpPr>
        <p:spPr>
          <a:xfrm>
            <a:off x="537327" y="398264"/>
            <a:ext cx="2215299" cy="523220"/>
          </a:xfrm>
          <a:prstGeom prst="rect">
            <a:avLst/>
          </a:prstGeom>
          <a:noFill/>
        </p:spPr>
        <p:txBody>
          <a:bodyPr wrap="square" rtlCol="0">
            <a:spAutoFit/>
          </a:bodyPr>
          <a:lstStyle/>
          <a:p>
            <a:r>
              <a:rPr lang="en-US" sz="2800" b="1" dirty="0">
                <a:solidFill>
                  <a:schemeClr val="bg1"/>
                </a:solidFill>
              </a:rPr>
              <a:t>Contents</a:t>
            </a:r>
            <a:r>
              <a:rPr lang="en-US" dirty="0"/>
              <a:t> </a:t>
            </a:r>
          </a:p>
        </p:txBody>
      </p:sp>
      <p:sp>
        <p:nvSpPr>
          <p:cNvPr id="7" name="Rectangle 6">
            <a:extLst>
              <a:ext uri="{FF2B5EF4-FFF2-40B4-BE49-F238E27FC236}">
                <a16:creationId xmlns:a16="http://schemas.microsoft.com/office/drawing/2014/main" id="{017D3FB6-39C3-6CF0-0A27-2B5585B65583}"/>
              </a:ext>
            </a:extLst>
          </p:cNvPr>
          <p:cNvSpPr/>
          <p:nvPr/>
        </p:nvSpPr>
        <p:spPr>
          <a:xfrm>
            <a:off x="0" y="6260604"/>
            <a:ext cx="12192000" cy="398264"/>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B873216E-B93D-DD45-0031-6A15AEBC2BB0}"/>
              </a:ext>
            </a:extLst>
          </p:cNvPr>
          <p:cNvSpPr/>
          <p:nvPr/>
        </p:nvSpPr>
        <p:spPr>
          <a:xfrm rot="5400000">
            <a:off x="11676887" y="6143758"/>
            <a:ext cx="398265" cy="631959"/>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A5BE95BB-9B6C-AFB3-5F96-B54C237CB5F6}"/>
              </a:ext>
            </a:extLst>
          </p:cNvPr>
          <p:cNvSpPr txBox="1"/>
          <p:nvPr/>
        </p:nvSpPr>
        <p:spPr>
          <a:xfrm>
            <a:off x="11722641" y="6260602"/>
            <a:ext cx="312906" cy="369332"/>
          </a:xfrm>
          <a:prstGeom prst="rect">
            <a:avLst/>
          </a:prstGeom>
          <a:noFill/>
        </p:spPr>
        <p:txBody>
          <a:bodyPr wrap="none" rtlCol="0">
            <a:spAutoFit/>
          </a:bodyPr>
          <a:lstStyle/>
          <a:p>
            <a:r>
              <a:rPr lang="fa-IR" dirty="0"/>
              <a:t>1</a:t>
            </a:r>
            <a:endParaRPr lang="en-US" dirty="0"/>
          </a:p>
        </p:txBody>
      </p:sp>
      <p:sp>
        <p:nvSpPr>
          <p:cNvPr id="10" name="TextBox 9">
            <a:extLst>
              <a:ext uri="{FF2B5EF4-FFF2-40B4-BE49-F238E27FC236}">
                <a16:creationId xmlns:a16="http://schemas.microsoft.com/office/drawing/2014/main" id="{6CB64117-8A16-9EA7-3279-7D3B6E9E7D73}"/>
              </a:ext>
            </a:extLst>
          </p:cNvPr>
          <p:cNvSpPr txBox="1"/>
          <p:nvPr/>
        </p:nvSpPr>
        <p:spPr>
          <a:xfrm>
            <a:off x="1129713" y="1182289"/>
            <a:ext cx="4372992" cy="4524315"/>
          </a:xfrm>
          <a:prstGeom prst="rect">
            <a:avLst/>
          </a:prstGeom>
          <a:noFill/>
        </p:spPr>
        <p:txBody>
          <a:bodyPr wrap="none" rtlCol="0">
            <a:spAutoFit/>
          </a:bodyPr>
          <a:lstStyle/>
          <a:p>
            <a:pPr marL="285750" indent="-285750">
              <a:buFont typeface="Wingdings" panose="05000000000000000000" pitchFamily="2" charset="2"/>
              <a:buChar char="q"/>
            </a:pPr>
            <a:r>
              <a:rPr lang="en-US" b="1" dirty="0"/>
              <a:t>Infertility </a:t>
            </a:r>
          </a:p>
          <a:p>
            <a:endParaRPr lang="en-US" b="1" dirty="0"/>
          </a:p>
          <a:p>
            <a:pPr marL="285750" indent="-285750">
              <a:buFont typeface="Wingdings" panose="05000000000000000000" pitchFamily="2" charset="2"/>
              <a:buChar char="q"/>
            </a:pPr>
            <a:r>
              <a:rPr lang="en-US" b="1" dirty="0"/>
              <a:t>Assisted reproductive technologies (ART)</a:t>
            </a:r>
          </a:p>
          <a:p>
            <a:endParaRPr lang="en-US" b="1" dirty="0"/>
          </a:p>
          <a:p>
            <a:pPr marL="285750" indent="-285750">
              <a:buFont typeface="Wingdings" panose="05000000000000000000" pitchFamily="2" charset="2"/>
              <a:buChar char="q"/>
            </a:pPr>
            <a:r>
              <a:rPr lang="en-US" b="1" dirty="0"/>
              <a:t>In vitro fertilization (IVF)</a:t>
            </a:r>
          </a:p>
          <a:p>
            <a:endParaRPr lang="en-US" b="1" dirty="0"/>
          </a:p>
          <a:p>
            <a:pPr marL="285750" indent="-285750">
              <a:buFont typeface="Wingdings" panose="05000000000000000000" pitchFamily="2" charset="2"/>
              <a:buChar char="q"/>
            </a:pPr>
            <a:r>
              <a:rPr lang="en-US" b="1" dirty="0"/>
              <a:t>Key decisions</a:t>
            </a:r>
          </a:p>
          <a:p>
            <a:endParaRPr lang="en-US" b="1" dirty="0"/>
          </a:p>
          <a:p>
            <a:pPr marL="285750" indent="-285750">
              <a:buFont typeface="Wingdings" panose="05000000000000000000" pitchFamily="2" charset="2"/>
              <a:buChar char="q"/>
            </a:pPr>
            <a:r>
              <a:rPr lang="en-US" b="1" dirty="0"/>
              <a:t>Clinical decision support systems</a:t>
            </a:r>
            <a:r>
              <a:rPr lang="fa-IR" b="1" dirty="0"/>
              <a:t> </a:t>
            </a:r>
            <a:r>
              <a:rPr lang="en-US" b="1" dirty="0"/>
              <a:t>(CDSS)</a:t>
            </a:r>
          </a:p>
          <a:p>
            <a:pPr marL="285750" indent="-285750">
              <a:buFont typeface="Wingdings" panose="05000000000000000000" pitchFamily="2" charset="2"/>
              <a:buChar char="q"/>
            </a:pPr>
            <a:endParaRPr lang="en-US" b="1" dirty="0"/>
          </a:p>
          <a:p>
            <a:pPr marL="285750" indent="-285750">
              <a:buFont typeface="Wingdings" panose="05000000000000000000" pitchFamily="2" charset="2"/>
              <a:buChar char="q"/>
            </a:pPr>
            <a:r>
              <a:rPr lang="en-US" b="1" dirty="0"/>
              <a:t>Implementation of CDSS</a:t>
            </a:r>
            <a:endParaRPr lang="en-US" sz="1400" b="1" dirty="0"/>
          </a:p>
          <a:p>
            <a:endParaRPr lang="en-US" b="1" dirty="0"/>
          </a:p>
          <a:p>
            <a:pPr marL="285750" indent="-285750">
              <a:buFont typeface="Wingdings" panose="05000000000000000000" pitchFamily="2" charset="2"/>
              <a:buChar char="q"/>
            </a:pPr>
            <a:r>
              <a:rPr lang="en-US" b="1" dirty="0"/>
              <a:t>Challenges and limitations</a:t>
            </a:r>
          </a:p>
          <a:p>
            <a:endParaRPr lang="en-US" b="1" dirty="0"/>
          </a:p>
          <a:p>
            <a:pPr marL="285750" indent="-285750">
              <a:buFont typeface="Wingdings" panose="05000000000000000000" pitchFamily="2" charset="2"/>
              <a:buChar char="q"/>
            </a:pPr>
            <a:r>
              <a:rPr lang="en-US" b="1" dirty="0"/>
              <a:t>Articles</a:t>
            </a:r>
          </a:p>
          <a:p>
            <a:endParaRPr lang="en-US" dirty="0"/>
          </a:p>
        </p:txBody>
      </p:sp>
    </p:spTree>
    <p:extLst>
      <p:ext uri="{BB962C8B-B14F-4D97-AF65-F5344CB8AC3E}">
        <p14:creationId xmlns:p14="http://schemas.microsoft.com/office/powerpoint/2010/main" val="1504913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54A49-85C1-A0C7-2F22-68031EF0190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40FADC1-AB8F-FFDF-0344-FD67267382F5}"/>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a-IR" dirty="0"/>
              <a:t>      </a:t>
            </a:r>
            <a:endParaRPr lang="en-US" b="1" dirty="0"/>
          </a:p>
        </p:txBody>
      </p:sp>
      <p:sp>
        <p:nvSpPr>
          <p:cNvPr id="8" name="Arrow: Pentagon 7">
            <a:extLst>
              <a:ext uri="{FF2B5EF4-FFF2-40B4-BE49-F238E27FC236}">
                <a16:creationId xmlns:a16="http://schemas.microsoft.com/office/drawing/2014/main" id="{435C6DE7-A094-C2AB-2617-C7F0E8C16A3A}"/>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6D81C399-CC76-2593-979F-776F34BB9325}"/>
              </a:ext>
            </a:extLst>
          </p:cNvPr>
          <p:cNvSpPr txBox="1"/>
          <p:nvPr/>
        </p:nvSpPr>
        <p:spPr>
          <a:xfrm>
            <a:off x="11666667" y="6257989"/>
            <a:ext cx="418704" cy="369332"/>
          </a:xfrm>
          <a:prstGeom prst="rect">
            <a:avLst/>
          </a:prstGeom>
          <a:noFill/>
        </p:spPr>
        <p:txBody>
          <a:bodyPr wrap="none" rtlCol="0">
            <a:spAutoFit/>
          </a:bodyPr>
          <a:lstStyle/>
          <a:p>
            <a:r>
              <a:rPr lang="en-US" dirty="0"/>
              <a:t>19</a:t>
            </a:r>
          </a:p>
        </p:txBody>
      </p:sp>
      <p:cxnSp>
        <p:nvCxnSpPr>
          <p:cNvPr id="22" name="Straight Connector 21">
            <a:extLst>
              <a:ext uri="{FF2B5EF4-FFF2-40B4-BE49-F238E27FC236}">
                <a16:creationId xmlns:a16="http://schemas.microsoft.com/office/drawing/2014/main" id="{E7BE2AD9-FDAC-C6F3-AC97-60033BD4A709}"/>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C1DE2300-3A5E-2813-776D-7EDC3FEE6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636" y="1110061"/>
            <a:ext cx="11265031" cy="5087333"/>
          </a:xfrm>
          <a:prstGeom prst="rect">
            <a:avLst/>
          </a:prstGeom>
        </p:spPr>
      </p:pic>
    </p:spTree>
    <p:extLst>
      <p:ext uri="{BB962C8B-B14F-4D97-AF65-F5344CB8AC3E}">
        <p14:creationId xmlns:p14="http://schemas.microsoft.com/office/powerpoint/2010/main" val="923341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40127-043C-C63A-12C6-3A50BDA0C31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7B68538-4E52-E129-B735-24E336119C69}"/>
              </a:ext>
            </a:extLst>
          </p:cNvPr>
          <p:cNvSpPr/>
          <p:nvPr/>
        </p:nvSpPr>
        <p:spPr>
          <a:xfrm>
            <a:off x="-1" y="678526"/>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8" name="Arrow: Pentagon 7">
            <a:extLst>
              <a:ext uri="{FF2B5EF4-FFF2-40B4-BE49-F238E27FC236}">
                <a16:creationId xmlns:a16="http://schemas.microsoft.com/office/drawing/2014/main" id="{1DFFBF6B-C4EB-9F83-500C-89C0E51BE334}"/>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643A3F29-52D3-3864-AFD4-48EEB431DBEF}"/>
              </a:ext>
            </a:extLst>
          </p:cNvPr>
          <p:cNvSpPr txBox="1"/>
          <p:nvPr/>
        </p:nvSpPr>
        <p:spPr>
          <a:xfrm>
            <a:off x="11666667" y="6234006"/>
            <a:ext cx="418704" cy="369332"/>
          </a:xfrm>
          <a:prstGeom prst="rect">
            <a:avLst/>
          </a:prstGeom>
          <a:noFill/>
        </p:spPr>
        <p:txBody>
          <a:bodyPr wrap="none" rtlCol="0">
            <a:spAutoFit/>
          </a:bodyPr>
          <a:lstStyle/>
          <a:p>
            <a:r>
              <a:rPr lang="en-US" dirty="0"/>
              <a:t>20</a:t>
            </a:r>
          </a:p>
        </p:txBody>
      </p:sp>
      <p:sp>
        <p:nvSpPr>
          <p:cNvPr id="2" name="Chord 1">
            <a:extLst>
              <a:ext uri="{FF2B5EF4-FFF2-40B4-BE49-F238E27FC236}">
                <a16:creationId xmlns:a16="http://schemas.microsoft.com/office/drawing/2014/main" id="{A804A842-60F4-9992-2AA1-BCD95034469E}"/>
              </a:ext>
            </a:extLst>
          </p:cNvPr>
          <p:cNvSpPr/>
          <p:nvPr/>
        </p:nvSpPr>
        <p:spPr>
          <a:xfrm rot="17573836">
            <a:off x="4429232" y="-78337"/>
            <a:ext cx="2622517" cy="2659087"/>
          </a:xfrm>
          <a:prstGeom prst="chord">
            <a:avLst/>
          </a:prstGeom>
          <a:solidFill>
            <a:schemeClr val="accent6">
              <a:lumMod val="5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 name="TextBox 2">
            <a:extLst>
              <a:ext uri="{FF2B5EF4-FFF2-40B4-BE49-F238E27FC236}">
                <a16:creationId xmlns:a16="http://schemas.microsoft.com/office/drawing/2014/main" id="{3B5A993B-9FD9-7B7D-8D38-45C6704E92D9}"/>
              </a:ext>
            </a:extLst>
          </p:cNvPr>
          <p:cNvSpPr txBox="1"/>
          <p:nvPr/>
        </p:nvSpPr>
        <p:spPr>
          <a:xfrm>
            <a:off x="4491872" y="1225096"/>
            <a:ext cx="2753411" cy="400110"/>
          </a:xfrm>
          <a:prstGeom prst="rect">
            <a:avLst/>
          </a:prstGeom>
          <a:noFill/>
        </p:spPr>
        <p:txBody>
          <a:bodyPr wrap="square" rtlCol="0">
            <a:spAutoFit/>
          </a:bodyPr>
          <a:lstStyle/>
          <a:p>
            <a:r>
              <a:rPr lang="fa-IR" dirty="0"/>
              <a:t> </a:t>
            </a:r>
            <a:r>
              <a:rPr lang="en-US" sz="2000" b="1" dirty="0">
                <a:solidFill>
                  <a:schemeClr val="bg1"/>
                </a:solidFill>
              </a:rPr>
              <a:t>Purpose of the Study</a:t>
            </a:r>
            <a:endParaRPr lang="en-US" dirty="0">
              <a:solidFill>
                <a:schemeClr val="bg1"/>
              </a:solidFill>
            </a:endParaRPr>
          </a:p>
        </p:txBody>
      </p:sp>
      <p:sp>
        <p:nvSpPr>
          <p:cNvPr id="4" name="Rectangle 3">
            <a:extLst>
              <a:ext uri="{FF2B5EF4-FFF2-40B4-BE49-F238E27FC236}">
                <a16:creationId xmlns:a16="http://schemas.microsoft.com/office/drawing/2014/main" id="{407FEE8D-A42A-4832-80A6-46C37DD57DFE}"/>
              </a:ext>
            </a:extLst>
          </p:cNvPr>
          <p:cNvSpPr/>
          <p:nvPr/>
        </p:nvSpPr>
        <p:spPr>
          <a:xfrm>
            <a:off x="629158" y="1893386"/>
            <a:ext cx="2300140" cy="296879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Lack of modeling temporal and sequential dependencies across different stages of the IVF cycle.</a:t>
            </a:r>
            <a:endParaRPr lang="en-US" sz="1600" dirty="0"/>
          </a:p>
        </p:txBody>
      </p:sp>
      <p:sp>
        <p:nvSpPr>
          <p:cNvPr id="6" name="Rectangle 5">
            <a:extLst>
              <a:ext uri="{FF2B5EF4-FFF2-40B4-BE49-F238E27FC236}">
                <a16:creationId xmlns:a16="http://schemas.microsoft.com/office/drawing/2014/main" id="{385606CA-A346-BE50-52DA-3D06C4408FB7}"/>
              </a:ext>
            </a:extLst>
          </p:cNvPr>
          <p:cNvSpPr/>
          <p:nvPr/>
        </p:nvSpPr>
        <p:spPr>
          <a:xfrm>
            <a:off x="3077852" y="2999954"/>
            <a:ext cx="2300140" cy="296879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Low predictive accuracy for ovarian response and key outcomes such as mature oocyte (MII) count</a:t>
            </a:r>
            <a:r>
              <a:rPr lang="fa-IR" sz="2000" dirty="0"/>
              <a:t>.</a:t>
            </a:r>
            <a:endParaRPr lang="en-US" sz="1600" dirty="0"/>
          </a:p>
        </p:txBody>
      </p:sp>
      <p:sp>
        <p:nvSpPr>
          <p:cNvPr id="7" name="Rectangle 6">
            <a:extLst>
              <a:ext uri="{FF2B5EF4-FFF2-40B4-BE49-F238E27FC236}">
                <a16:creationId xmlns:a16="http://schemas.microsoft.com/office/drawing/2014/main" id="{2169185F-167A-C231-C9AD-9E33AE4DD8D0}"/>
              </a:ext>
            </a:extLst>
          </p:cNvPr>
          <p:cNvSpPr/>
          <p:nvPr/>
        </p:nvSpPr>
        <p:spPr>
          <a:xfrm>
            <a:off x="6095999" y="2958446"/>
            <a:ext cx="2300140" cy="296879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High complexity of clinical decision-making due to dynamic, multi-source data in IVF cycles.</a:t>
            </a:r>
          </a:p>
        </p:txBody>
      </p:sp>
      <p:sp>
        <p:nvSpPr>
          <p:cNvPr id="10" name="Rectangle 9">
            <a:extLst>
              <a:ext uri="{FF2B5EF4-FFF2-40B4-BE49-F238E27FC236}">
                <a16:creationId xmlns:a16="http://schemas.microsoft.com/office/drawing/2014/main" id="{E8490CB6-13C4-53F1-1B3B-F0D71F81C2BF}"/>
              </a:ext>
            </a:extLst>
          </p:cNvPr>
          <p:cNvSpPr/>
          <p:nvPr/>
        </p:nvSpPr>
        <p:spPr>
          <a:xfrm>
            <a:off x="8683657" y="1944601"/>
            <a:ext cx="2300140" cy="3277848"/>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To develop a Transformer-based deep learning model that captures IVF cycle dynamics and improves prediction accuracy of ovarian response and final treatment outcomes.</a:t>
            </a:r>
          </a:p>
        </p:txBody>
      </p:sp>
      <p:cxnSp>
        <p:nvCxnSpPr>
          <p:cNvPr id="12" name="Straight Connector 11">
            <a:extLst>
              <a:ext uri="{FF2B5EF4-FFF2-40B4-BE49-F238E27FC236}">
                <a16:creationId xmlns:a16="http://schemas.microsoft.com/office/drawing/2014/main" id="{A70B79B2-9147-6444-74C5-C2535B0BBD72}"/>
              </a:ext>
            </a:extLst>
          </p:cNvPr>
          <p:cNvCxnSpPr>
            <a:cxnSpLocks/>
          </p:cNvCxnSpPr>
          <p:nvPr/>
        </p:nvCxnSpPr>
        <p:spPr>
          <a:xfrm>
            <a:off x="1752601" y="1547566"/>
            <a:ext cx="275341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3E5C53E-606A-8EE1-EB46-05BA580A6BB5}"/>
              </a:ext>
            </a:extLst>
          </p:cNvPr>
          <p:cNvCxnSpPr>
            <a:cxnSpLocks/>
          </p:cNvCxnSpPr>
          <p:nvPr/>
        </p:nvCxnSpPr>
        <p:spPr>
          <a:xfrm flipH="1">
            <a:off x="4100660" y="2253006"/>
            <a:ext cx="782425"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6D6A96-357B-5803-5498-4DD3EA1E8707}"/>
              </a:ext>
            </a:extLst>
          </p:cNvPr>
          <p:cNvCxnSpPr>
            <a:cxnSpLocks/>
          </p:cNvCxnSpPr>
          <p:nvPr/>
        </p:nvCxnSpPr>
        <p:spPr>
          <a:xfrm>
            <a:off x="6948341" y="1547566"/>
            <a:ext cx="275341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C6EACE-8E87-2E83-0233-2258959F03D9}"/>
              </a:ext>
            </a:extLst>
          </p:cNvPr>
          <p:cNvCxnSpPr>
            <a:cxnSpLocks/>
          </p:cNvCxnSpPr>
          <p:nvPr/>
        </p:nvCxnSpPr>
        <p:spPr>
          <a:xfrm flipH="1">
            <a:off x="6559878" y="2253006"/>
            <a:ext cx="776926"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7F0F6DF-BD05-9635-FD39-170DE7D377F2}"/>
              </a:ext>
            </a:extLst>
          </p:cNvPr>
          <p:cNvCxnSpPr>
            <a:cxnSpLocks/>
            <a:endCxn id="4" idx="0"/>
          </p:cNvCxnSpPr>
          <p:nvPr/>
        </p:nvCxnSpPr>
        <p:spPr>
          <a:xfrm>
            <a:off x="1779228" y="1524054"/>
            <a:ext cx="0" cy="369332"/>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F84FD2E-0B8D-A7B1-C4D2-0993C9701C9C}"/>
              </a:ext>
            </a:extLst>
          </p:cNvPr>
          <p:cNvCxnSpPr>
            <a:cxnSpLocks/>
          </p:cNvCxnSpPr>
          <p:nvPr/>
        </p:nvCxnSpPr>
        <p:spPr>
          <a:xfrm>
            <a:off x="7313236" y="2253006"/>
            <a:ext cx="0" cy="7234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BC2656B-F293-D665-1856-64960573D652}"/>
              </a:ext>
            </a:extLst>
          </p:cNvPr>
          <p:cNvCxnSpPr>
            <a:cxnSpLocks/>
          </p:cNvCxnSpPr>
          <p:nvPr/>
        </p:nvCxnSpPr>
        <p:spPr>
          <a:xfrm>
            <a:off x="4128941" y="2253006"/>
            <a:ext cx="0" cy="7234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7B250F6-CD8B-561C-5501-CD008AF905D3}"/>
              </a:ext>
            </a:extLst>
          </p:cNvPr>
          <p:cNvCxnSpPr>
            <a:cxnSpLocks/>
          </p:cNvCxnSpPr>
          <p:nvPr/>
        </p:nvCxnSpPr>
        <p:spPr>
          <a:xfrm>
            <a:off x="9673473" y="1547566"/>
            <a:ext cx="0" cy="397035"/>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698E5EE4-5C80-3DF9-9C66-F055365874D3}"/>
              </a:ext>
            </a:extLst>
          </p:cNvPr>
          <p:cNvSpPr/>
          <p:nvPr/>
        </p:nvSpPr>
        <p:spPr>
          <a:xfrm>
            <a:off x="814634" y="4790765"/>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2" name="Rectangle 41">
            <a:extLst>
              <a:ext uri="{FF2B5EF4-FFF2-40B4-BE49-F238E27FC236}">
                <a16:creationId xmlns:a16="http://schemas.microsoft.com/office/drawing/2014/main" id="{6F3E95DA-BB76-3EBD-5416-872D3F62F320}"/>
              </a:ext>
            </a:extLst>
          </p:cNvPr>
          <p:cNvSpPr/>
          <p:nvPr/>
        </p:nvSpPr>
        <p:spPr>
          <a:xfrm>
            <a:off x="3341802" y="2974995"/>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3" name="Rectangle 42">
            <a:extLst>
              <a:ext uri="{FF2B5EF4-FFF2-40B4-BE49-F238E27FC236}">
                <a16:creationId xmlns:a16="http://schemas.microsoft.com/office/drawing/2014/main" id="{BAAFA1E0-6F12-0F41-56C3-9E33D1434212}"/>
              </a:ext>
            </a:extLst>
          </p:cNvPr>
          <p:cNvSpPr/>
          <p:nvPr/>
        </p:nvSpPr>
        <p:spPr>
          <a:xfrm>
            <a:off x="8947607" y="5174123"/>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4" name="Rectangle 43">
            <a:extLst>
              <a:ext uri="{FF2B5EF4-FFF2-40B4-BE49-F238E27FC236}">
                <a16:creationId xmlns:a16="http://schemas.microsoft.com/office/drawing/2014/main" id="{809D4E05-3E02-ED16-06F8-5678C0FF6D09}"/>
              </a:ext>
            </a:extLst>
          </p:cNvPr>
          <p:cNvSpPr/>
          <p:nvPr/>
        </p:nvSpPr>
        <p:spPr>
          <a:xfrm>
            <a:off x="6318395" y="5892201"/>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5" name="Rectangle 44">
            <a:extLst>
              <a:ext uri="{FF2B5EF4-FFF2-40B4-BE49-F238E27FC236}">
                <a16:creationId xmlns:a16="http://schemas.microsoft.com/office/drawing/2014/main" id="{9A36E633-75B2-72DA-6E84-CCF1A070D0EA}"/>
              </a:ext>
            </a:extLst>
          </p:cNvPr>
          <p:cNvSpPr/>
          <p:nvPr/>
        </p:nvSpPr>
        <p:spPr>
          <a:xfrm>
            <a:off x="3341802" y="5968751"/>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6" name="Rectangle 45">
            <a:extLst>
              <a:ext uri="{FF2B5EF4-FFF2-40B4-BE49-F238E27FC236}">
                <a16:creationId xmlns:a16="http://schemas.microsoft.com/office/drawing/2014/main" id="{BE2C226E-4285-2625-37AC-D01B682FD5DC}"/>
              </a:ext>
            </a:extLst>
          </p:cNvPr>
          <p:cNvSpPr/>
          <p:nvPr/>
        </p:nvSpPr>
        <p:spPr>
          <a:xfrm>
            <a:off x="6402371" y="2935097"/>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7" name="Rectangle 46">
            <a:extLst>
              <a:ext uri="{FF2B5EF4-FFF2-40B4-BE49-F238E27FC236}">
                <a16:creationId xmlns:a16="http://schemas.microsoft.com/office/drawing/2014/main" id="{39CBE3CC-6AED-6960-1F90-5F920584C028}"/>
              </a:ext>
            </a:extLst>
          </p:cNvPr>
          <p:cNvSpPr/>
          <p:nvPr/>
        </p:nvSpPr>
        <p:spPr>
          <a:xfrm>
            <a:off x="866481" y="1821968"/>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8" name="Rectangle 47">
            <a:extLst>
              <a:ext uri="{FF2B5EF4-FFF2-40B4-BE49-F238E27FC236}">
                <a16:creationId xmlns:a16="http://schemas.microsoft.com/office/drawing/2014/main" id="{0FEF8D2A-1A99-41FA-5194-76ED18157C02}"/>
              </a:ext>
            </a:extLst>
          </p:cNvPr>
          <p:cNvSpPr/>
          <p:nvPr/>
        </p:nvSpPr>
        <p:spPr>
          <a:xfrm>
            <a:off x="8947607" y="1891423"/>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Tree>
    <p:extLst>
      <p:ext uri="{BB962C8B-B14F-4D97-AF65-F5344CB8AC3E}">
        <p14:creationId xmlns:p14="http://schemas.microsoft.com/office/powerpoint/2010/main" val="39776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000"/>
                                        <p:tgtEl>
                                          <p:spTgt spid="44"/>
                                        </p:tgtEl>
                                      </p:cBhvr>
                                    </p:animEffect>
                                    <p:anim calcmode="lin" valueType="num">
                                      <p:cBhvr>
                                        <p:cTn id="77" dur="1000" fill="hold"/>
                                        <p:tgtEl>
                                          <p:spTgt spid="44"/>
                                        </p:tgtEl>
                                        <p:attrNameLst>
                                          <p:attrName>ppt_x</p:attrName>
                                        </p:attrNameLst>
                                      </p:cBhvr>
                                      <p:tavLst>
                                        <p:tav tm="0">
                                          <p:val>
                                            <p:strVal val="#ppt_x"/>
                                          </p:val>
                                        </p:tav>
                                        <p:tav tm="100000">
                                          <p:val>
                                            <p:strVal val="#ppt_x"/>
                                          </p:val>
                                        </p:tav>
                                      </p:tavLst>
                                    </p:anim>
                                    <p:anim calcmode="lin" valueType="num">
                                      <p:cBhvr>
                                        <p:cTn id="78" dur="1000" fill="hold"/>
                                        <p:tgtEl>
                                          <p:spTgt spid="4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1000"/>
                                        <p:tgtEl>
                                          <p:spTgt spid="7"/>
                                        </p:tgtEl>
                                      </p:cBhvr>
                                    </p:animEffect>
                                    <p:anim calcmode="lin" valueType="num">
                                      <p:cBhvr>
                                        <p:cTn id="82" dur="1000" fill="hold"/>
                                        <p:tgtEl>
                                          <p:spTgt spid="7"/>
                                        </p:tgtEl>
                                        <p:attrNameLst>
                                          <p:attrName>ppt_x</p:attrName>
                                        </p:attrNameLst>
                                      </p:cBhvr>
                                      <p:tavLst>
                                        <p:tav tm="0">
                                          <p:val>
                                            <p:strVal val="#ppt_x"/>
                                          </p:val>
                                        </p:tav>
                                        <p:tav tm="100000">
                                          <p:val>
                                            <p:strVal val="#ppt_x"/>
                                          </p:val>
                                        </p:tav>
                                      </p:tavLst>
                                    </p:anim>
                                    <p:anim calcmode="lin" valueType="num">
                                      <p:cBhvr>
                                        <p:cTn id="8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1000"/>
                                        <p:tgtEl>
                                          <p:spTgt spid="48"/>
                                        </p:tgtEl>
                                      </p:cBhvr>
                                    </p:animEffect>
                                    <p:anim calcmode="lin" valueType="num">
                                      <p:cBhvr>
                                        <p:cTn id="99" dur="1000" fill="hold"/>
                                        <p:tgtEl>
                                          <p:spTgt spid="48"/>
                                        </p:tgtEl>
                                        <p:attrNameLst>
                                          <p:attrName>ppt_x</p:attrName>
                                        </p:attrNameLst>
                                      </p:cBhvr>
                                      <p:tavLst>
                                        <p:tav tm="0">
                                          <p:val>
                                            <p:strVal val="#ppt_x"/>
                                          </p:val>
                                        </p:tav>
                                        <p:tav tm="100000">
                                          <p:val>
                                            <p:strVal val="#ppt_x"/>
                                          </p:val>
                                        </p:tav>
                                      </p:tavLst>
                                    </p:anim>
                                    <p:anim calcmode="lin" valueType="num">
                                      <p:cBhvr>
                                        <p:cTn id="100" dur="1000" fill="hold"/>
                                        <p:tgtEl>
                                          <p:spTgt spid="48"/>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1000"/>
                                        <p:tgtEl>
                                          <p:spTgt spid="10"/>
                                        </p:tgtEl>
                                      </p:cBhvr>
                                    </p:animEffect>
                                    <p:anim calcmode="lin" valueType="num">
                                      <p:cBhvr>
                                        <p:cTn id="109" dur="1000" fill="hold"/>
                                        <p:tgtEl>
                                          <p:spTgt spid="10"/>
                                        </p:tgtEl>
                                        <p:attrNameLst>
                                          <p:attrName>ppt_x</p:attrName>
                                        </p:attrNameLst>
                                      </p:cBhvr>
                                      <p:tavLst>
                                        <p:tav tm="0">
                                          <p:val>
                                            <p:strVal val="#ppt_x"/>
                                          </p:val>
                                        </p:tav>
                                        <p:tav tm="100000">
                                          <p:val>
                                            <p:strVal val="#ppt_x"/>
                                          </p:val>
                                        </p:tav>
                                      </p:tavLst>
                                    </p:anim>
                                    <p:anim calcmode="lin" valueType="num">
                                      <p:cBhvr>
                                        <p:cTn id="11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04B82-F649-4173-797D-F7BCE9FBDCC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B66A1F9-EE12-B270-C159-C2DA5D4F4C89}"/>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a-IR" dirty="0"/>
              <a:t>      </a:t>
            </a:r>
            <a:r>
              <a:rPr lang="en-US" sz="2400" b="1" dirty="0"/>
              <a:t>Materials and methods</a:t>
            </a:r>
            <a:endParaRPr lang="en-US" b="1" dirty="0"/>
          </a:p>
        </p:txBody>
      </p:sp>
      <p:sp>
        <p:nvSpPr>
          <p:cNvPr id="8" name="Arrow: Pentagon 7">
            <a:extLst>
              <a:ext uri="{FF2B5EF4-FFF2-40B4-BE49-F238E27FC236}">
                <a16:creationId xmlns:a16="http://schemas.microsoft.com/office/drawing/2014/main" id="{4A5FAD96-7DC4-C22E-30E0-ADD2E6F1F784}"/>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6192E049-D9EE-6206-42BC-183708C22AFC}"/>
              </a:ext>
            </a:extLst>
          </p:cNvPr>
          <p:cNvSpPr txBox="1"/>
          <p:nvPr/>
        </p:nvSpPr>
        <p:spPr>
          <a:xfrm>
            <a:off x="11666667" y="6256129"/>
            <a:ext cx="418704" cy="369332"/>
          </a:xfrm>
          <a:prstGeom prst="rect">
            <a:avLst/>
          </a:prstGeom>
          <a:noFill/>
        </p:spPr>
        <p:txBody>
          <a:bodyPr wrap="none" rtlCol="0">
            <a:spAutoFit/>
          </a:bodyPr>
          <a:lstStyle/>
          <a:p>
            <a:r>
              <a:rPr lang="en-US" dirty="0"/>
              <a:t>21</a:t>
            </a:r>
          </a:p>
        </p:txBody>
      </p:sp>
      <p:sp>
        <p:nvSpPr>
          <p:cNvPr id="4" name="TextBox 3">
            <a:extLst>
              <a:ext uri="{FF2B5EF4-FFF2-40B4-BE49-F238E27FC236}">
                <a16:creationId xmlns:a16="http://schemas.microsoft.com/office/drawing/2014/main" id="{6F4F225D-40F7-DC7F-C679-6DD10E0759AA}"/>
              </a:ext>
            </a:extLst>
          </p:cNvPr>
          <p:cNvSpPr txBox="1"/>
          <p:nvPr/>
        </p:nvSpPr>
        <p:spPr>
          <a:xfrm>
            <a:off x="860196" y="1850305"/>
            <a:ext cx="1385742" cy="1200329"/>
          </a:xfrm>
          <a:prstGeom prst="rect">
            <a:avLst/>
          </a:prstGeom>
          <a:noFill/>
        </p:spPr>
        <p:txBody>
          <a:bodyPr wrap="square" rtlCol="0">
            <a:spAutoFit/>
          </a:bodyPr>
          <a:lstStyle/>
          <a:p>
            <a:r>
              <a:rPr lang="en-US" sz="2400" b="1" dirty="0">
                <a:solidFill>
                  <a:schemeClr val="bg1"/>
                </a:solidFill>
              </a:rPr>
              <a:t>Initial Dosing of FSH</a:t>
            </a:r>
          </a:p>
        </p:txBody>
      </p:sp>
      <p:sp>
        <p:nvSpPr>
          <p:cNvPr id="11" name="TextBox 10">
            <a:extLst>
              <a:ext uri="{FF2B5EF4-FFF2-40B4-BE49-F238E27FC236}">
                <a16:creationId xmlns:a16="http://schemas.microsoft.com/office/drawing/2014/main" id="{F56E0973-AE89-B78B-4A77-126D1B989101}"/>
              </a:ext>
            </a:extLst>
          </p:cNvPr>
          <p:cNvSpPr txBox="1"/>
          <p:nvPr/>
        </p:nvSpPr>
        <p:spPr>
          <a:xfrm>
            <a:off x="664984" y="2865968"/>
            <a:ext cx="6122708" cy="369332"/>
          </a:xfrm>
          <a:prstGeom prst="rect">
            <a:avLst/>
          </a:prstGeom>
          <a:noFill/>
        </p:spPr>
        <p:txBody>
          <a:bodyPr wrap="square">
            <a:spAutoFit/>
          </a:bodyPr>
          <a:lstStyle/>
          <a:p>
            <a:r>
              <a:rPr lang="en-US" b="1" dirty="0">
                <a:solidFill>
                  <a:schemeClr val="bg1"/>
                </a:solidFill>
              </a:rPr>
              <a:t>Initial Dosing</a:t>
            </a:r>
          </a:p>
        </p:txBody>
      </p:sp>
      <p:sp>
        <p:nvSpPr>
          <p:cNvPr id="2" name="Rectangle: Top Corners Rounded 1">
            <a:extLst>
              <a:ext uri="{FF2B5EF4-FFF2-40B4-BE49-F238E27FC236}">
                <a16:creationId xmlns:a16="http://schemas.microsoft.com/office/drawing/2014/main" id="{4A78C351-2196-4AAF-C4E6-E2AEF9EA4C99}"/>
              </a:ext>
            </a:extLst>
          </p:cNvPr>
          <p:cNvSpPr/>
          <p:nvPr/>
        </p:nvSpPr>
        <p:spPr>
          <a:xfrm>
            <a:off x="174292" y="1560122"/>
            <a:ext cx="2650787" cy="4603684"/>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5" name="Rectangle: Top Corners Rounded 14">
            <a:extLst>
              <a:ext uri="{FF2B5EF4-FFF2-40B4-BE49-F238E27FC236}">
                <a16:creationId xmlns:a16="http://schemas.microsoft.com/office/drawing/2014/main" id="{E43D1387-EEBD-17A6-1B0A-8AB63E709086}"/>
              </a:ext>
            </a:extLst>
          </p:cNvPr>
          <p:cNvSpPr/>
          <p:nvPr/>
        </p:nvSpPr>
        <p:spPr>
          <a:xfrm>
            <a:off x="3020290" y="1560121"/>
            <a:ext cx="2892839" cy="4603685"/>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9" name="Rectangle: Top Corners Rounded 18">
            <a:extLst>
              <a:ext uri="{FF2B5EF4-FFF2-40B4-BE49-F238E27FC236}">
                <a16:creationId xmlns:a16="http://schemas.microsoft.com/office/drawing/2014/main" id="{CCF130A5-6E5A-6B7B-16CA-A9ECB5E77951}"/>
              </a:ext>
            </a:extLst>
          </p:cNvPr>
          <p:cNvSpPr/>
          <p:nvPr/>
        </p:nvSpPr>
        <p:spPr>
          <a:xfrm>
            <a:off x="6144207" y="1560121"/>
            <a:ext cx="2892201" cy="4595581"/>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4" name="Rectangle: Top Corners Rounded 23">
            <a:extLst>
              <a:ext uri="{FF2B5EF4-FFF2-40B4-BE49-F238E27FC236}">
                <a16:creationId xmlns:a16="http://schemas.microsoft.com/office/drawing/2014/main" id="{374A6C4C-3A95-7477-A77E-796BE0F26AE8}"/>
              </a:ext>
            </a:extLst>
          </p:cNvPr>
          <p:cNvSpPr/>
          <p:nvPr/>
        </p:nvSpPr>
        <p:spPr>
          <a:xfrm>
            <a:off x="9171710" y="1576148"/>
            <a:ext cx="2845999" cy="4579554"/>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5" name="TextBox 24">
            <a:extLst>
              <a:ext uri="{FF2B5EF4-FFF2-40B4-BE49-F238E27FC236}">
                <a16:creationId xmlns:a16="http://schemas.microsoft.com/office/drawing/2014/main" id="{89F0E2B3-7E92-B718-BB40-E28EAC932C5E}"/>
              </a:ext>
            </a:extLst>
          </p:cNvPr>
          <p:cNvSpPr txBox="1"/>
          <p:nvPr/>
        </p:nvSpPr>
        <p:spPr>
          <a:xfrm>
            <a:off x="9473306" y="2523604"/>
            <a:ext cx="2544402" cy="2554545"/>
          </a:xfrm>
          <a:prstGeom prst="rect">
            <a:avLst/>
          </a:prstGeom>
          <a:noFill/>
        </p:spPr>
        <p:txBody>
          <a:bodyPr wrap="square">
            <a:spAutoFit/>
          </a:bodyPr>
          <a:lstStyle/>
          <a:p>
            <a:pPr lvl="0" eaLnBrk="0" fontAlgn="base" hangingPunct="0">
              <a:spcBef>
                <a:spcPct val="0"/>
              </a:spcBef>
              <a:spcAft>
                <a:spcPct val="0"/>
              </a:spcAft>
            </a:pPr>
            <a:r>
              <a:rPr lang="en-US" sz="2000" dirty="0"/>
              <a:t>After pre-training, the model was fine-tuned for downstream IVF-specific tasks, including treatment planning and outcome prediction.</a:t>
            </a:r>
            <a:br>
              <a:rPr lang="en-US" sz="2000" dirty="0"/>
            </a:br>
            <a:endParaRPr lang="en-US" sz="2000" dirty="0"/>
          </a:p>
        </p:txBody>
      </p:sp>
      <p:sp>
        <p:nvSpPr>
          <p:cNvPr id="26" name="Rectangle 3">
            <a:extLst>
              <a:ext uri="{FF2B5EF4-FFF2-40B4-BE49-F238E27FC236}">
                <a16:creationId xmlns:a16="http://schemas.microsoft.com/office/drawing/2014/main" id="{ED048B08-7A92-773E-1E08-52D1A18A0B55}"/>
              </a:ext>
            </a:extLst>
          </p:cNvPr>
          <p:cNvSpPr>
            <a:spLocks noChangeArrowheads="1"/>
          </p:cNvSpPr>
          <p:nvPr/>
        </p:nvSpPr>
        <p:spPr bwMode="auto">
          <a:xfrm>
            <a:off x="6170114" y="2518130"/>
            <a:ext cx="27310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Font typeface="Arial" panose="020B0604020202020204" pitchFamily="34" charset="0"/>
              <a:buChar char="•"/>
            </a:pPr>
            <a:r>
              <a:rPr lang="en-US" sz="2000" dirty="0"/>
              <a:t>Architecture: multi-layer Transformer Encoder.</a:t>
            </a:r>
          </a:p>
          <a:p>
            <a:pPr marL="342900" lvl="0" indent="-342900" eaLnBrk="0" fontAlgn="base" hangingPunct="0">
              <a:spcBef>
                <a:spcPct val="0"/>
              </a:spcBef>
              <a:spcAft>
                <a:spcPct val="0"/>
              </a:spcAft>
              <a:buFont typeface="Arial" panose="020B0604020202020204" pitchFamily="34" charset="0"/>
              <a:buChar char="•"/>
            </a:pPr>
            <a:r>
              <a:rPr lang="en-US" sz="2000" dirty="0"/>
              <a:t>A self-supervised pre-training strategy using Masked Language Modeling (MLM) was applied.</a:t>
            </a:r>
          </a:p>
          <a:p>
            <a:pPr lvl="0" eaLnBrk="0" fontAlgn="base" hangingPunct="0">
              <a:spcBef>
                <a:spcPct val="0"/>
              </a:spcBef>
              <a:spcAft>
                <a:spcPct val="0"/>
              </a:spcAft>
            </a:pPr>
            <a:endParaRPr kumimoji="0" lang="en-US" altLang="en-US" sz="2000" b="0" i="0" u="none" strike="noStrike" cap="none" normalizeH="0" baseline="0" dirty="0">
              <a:ln>
                <a:noFill/>
              </a:ln>
              <a:solidFill>
                <a:schemeClr val="tx1"/>
              </a:solidFill>
              <a:effectLst/>
            </a:endParaRPr>
          </a:p>
        </p:txBody>
      </p:sp>
      <p:sp>
        <p:nvSpPr>
          <p:cNvPr id="28" name="Rectangle 27">
            <a:extLst>
              <a:ext uri="{FF2B5EF4-FFF2-40B4-BE49-F238E27FC236}">
                <a16:creationId xmlns:a16="http://schemas.microsoft.com/office/drawing/2014/main" id="{C6E6E556-6E78-9A25-9FFA-CB646F3E5462}"/>
              </a:ext>
            </a:extLst>
          </p:cNvPr>
          <p:cNvSpPr/>
          <p:nvPr/>
        </p:nvSpPr>
        <p:spPr>
          <a:xfrm>
            <a:off x="264857" y="6065830"/>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9" name="Rectangle 28">
            <a:extLst>
              <a:ext uri="{FF2B5EF4-FFF2-40B4-BE49-F238E27FC236}">
                <a16:creationId xmlns:a16="http://schemas.microsoft.com/office/drawing/2014/main" id="{A5DEBB59-D204-1607-6F75-F07F2D8490A4}"/>
              </a:ext>
            </a:extLst>
          </p:cNvPr>
          <p:cNvSpPr/>
          <p:nvPr/>
        </p:nvSpPr>
        <p:spPr>
          <a:xfrm>
            <a:off x="3280986" y="6036412"/>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0" name="Rectangle 29">
            <a:extLst>
              <a:ext uri="{FF2B5EF4-FFF2-40B4-BE49-F238E27FC236}">
                <a16:creationId xmlns:a16="http://schemas.microsoft.com/office/drawing/2014/main" id="{E598EBD7-F431-897A-E55C-27CB3C10473C}"/>
              </a:ext>
            </a:extLst>
          </p:cNvPr>
          <p:cNvSpPr/>
          <p:nvPr/>
        </p:nvSpPr>
        <p:spPr>
          <a:xfrm>
            <a:off x="6361842" y="6036412"/>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1" name="Rectangle 30">
            <a:extLst>
              <a:ext uri="{FF2B5EF4-FFF2-40B4-BE49-F238E27FC236}">
                <a16:creationId xmlns:a16="http://schemas.microsoft.com/office/drawing/2014/main" id="{B3B55DFA-2E5E-C8FD-543F-AFB2B6D81649}"/>
              </a:ext>
            </a:extLst>
          </p:cNvPr>
          <p:cNvSpPr/>
          <p:nvPr/>
        </p:nvSpPr>
        <p:spPr>
          <a:xfrm>
            <a:off x="9414263" y="5983636"/>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2" name="Rectangle 31">
            <a:extLst>
              <a:ext uri="{FF2B5EF4-FFF2-40B4-BE49-F238E27FC236}">
                <a16:creationId xmlns:a16="http://schemas.microsoft.com/office/drawing/2014/main" id="{E52C792F-4349-BEC3-A845-D55D80AD8F3C}"/>
              </a:ext>
            </a:extLst>
          </p:cNvPr>
          <p:cNvSpPr/>
          <p:nvPr/>
        </p:nvSpPr>
        <p:spPr>
          <a:xfrm>
            <a:off x="1187777" y="1814270"/>
            <a:ext cx="9511645" cy="122877"/>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3" name="Oval 32">
            <a:extLst>
              <a:ext uri="{FF2B5EF4-FFF2-40B4-BE49-F238E27FC236}">
                <a16:creationId xmlns:a16="http://schemas.microsoft.com/office/drawing/2014/main" id="{78E4923A-F0C3-D203-3F2E-3967DD09E63B}"/>
              </a:ext>
            </a:extLst>
          </p:cNvPr>
          <p:cNvSpPr/>
          <p:nvPr/>
        </p:nvSpPr>
        <p:spPr>
          <a:xfrm>
            <a:off x="1115506" y="174896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4" name="Oval 33">
            <a:extLst>
              <a:ext uri="{FF2B5EF4-FFF2-40B4-BE49-F238E27FC236}">
                <a16:creationId xmlns:a16="http://schemas.microsoft.com/office/drawing/2014/main" id="{33F864D0-49A0-D67A-BD2B-22590EC417DB}"/>
              </a:ext>
            </a:extLst>
          </p:cNvPr>
          <p:cNvSpPr/>
          <p:nvPr/>
        </p:nvSpPr>
        <p:spPr>
          <a:xfrm>
            <a:off x="4359384" y="176804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5" name="Oval 34">
            <a:extLst>
              <a:ext uri="{FF2B5EF4-FFF2-40B4-BE49-F238E27FC236}">
                <a16:creationId xmlns:a16="http://schemas.microsoft.com/office/drawing/2014/main" id="{16714542-209A-CD51-C3CD-9EFE7FA8C67A}"/>
              </a:ext>
            </a:extLst>
          </p:cNvPr>
          <p:cNvSpPr/>
          <p:nvPr/>
        </p:nvSpPr>
        <p:spPr>
          <a:xfrm>
            <a:off x="7455544" y="1752481"/>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6" name="Oval 35">
            <a:extLst>
              <a:ext uri="{FF2B5EF4-FFF2-40B4-BE49-F238E27FC236}">
                <a16:creationId xmlns:a16="http://schemas.microsoft.com/office/drawing/2014/main" id="{85C6C182-9221-4F88-E163-83BCD63B5127}"/>
              </a:ext>
            </a:extLst>
          </p:cNvPr>
          <p:cNvSpPr/>
          <p:nvPr/>
        </p:nvSpPr>
        <p:spPr>
          <a:xfrm>
            <a:off x="10510886" y="174896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6" name="TextBox 5">
            <a:extLst>
              <a:ext uri="{FF2B5EF4-FFF2-40B4-BE49-F238E27FC236}">
                <a16:creationId xmlns:a16="http://schemas.microsoft.com/office/drawing/2014/main" id="{E70FD0B4-FBD1-0D60-A403-ADBCB3C0E701}"/>
              </a:ext>
            </a:extLst>
          </p:cNvPr>
          <p:cNvSpPr txBox="1"/>
          <p:nvPr/>
        </p:nvSpPr>
        <p:spPr>
          <a:xfrm>
            <a:off x="332861" y="2575785"/>
            <a:ext cx="2619778" cy="2554545"/>
          </a:xfrm>
          <a:prstGeom prst="rect">
            <a:avLst/>
          </a:prstGeom>
          <a:noFill/>
        </p:spPr>
        <p:txBody>
          <a:bodyPr wrap="square">
            <a:spAutoFit/>
          </a:bodyPr>
          <a:lstStyle/>
          <a:p>
            <a:r>
              <a:rPr lang="en-US" sz="2000" dirty="0"/>
              <a:t>Edwards is a deep learning model based on a Transformer-Encoder architecture, designed to capture the temporal, dynamic, and sequential nature of IVF cycles.</a:t>
            </a:r>
          </a:p>
        </p:txBody>
      </p:sp>
      <p:sp>
        <p:nvSpPr>
          <p:cNvPr id="7" name="TextBox 6">
            <a:extLst>
              <a:ext uri="{FF2B5EF4-FFF2-40B4-BE49-F238E27FC236}">
                <a16:creationId xmlns:a16="http://schemas.microsoft.com/office/drawing/2014/main" id="{FA5F55C0-DCE7-37E0-07A9-FC53BF82151B}"/>
              </a:ext>
            </a:extLst>
          </p:cNvPr>
          <p:cNvSpPr txBox="1"/>
          <p:nvPr/>
        </p:nvSpPr>
        <p:spPr>
          <a:xfrm>
            <a:off x="3257917" y="2307659"/>
            <a:ext cx="2722863" cy="1938992"/>
          </a:xfrm>
          <a:prstGeom prst="rect">
            <a:avLst/>
          </a:prstGeom>
          <a:noFill/>
        </p:spPr>
        <p:txBody>
          <a:bodyPr wrap="square">
            <a:spAutoFit/>
          </a:bodyPr>
          <a:lstStyle/>
          <a:p>
            <a:r>
              <a:rPr lang="en-US" sz="2000" dirty="0"/>
              <a:t>Clinical data were collected from 30,552 IVF cycles over approximately ten years at the New Hope Fertility Center (NHFC).</a:t>
            </a:r>
          </a:p>
        </p:txBody>
      </p:sp>
      <p:sp>
        <p:nvSpPr>
          <p:cNvPr id="14" name="TextBox 13">
            <a:extLst>
              <a:ext uri="{FF2B5EF4-FFF2-40B4-BE49-F238E27FC236}">
                <a16:creationId xmlns:a16="http://schemas.microsoft.com/office/drawing/2014/main" id="{3DF59DC3-135D-6C64-982B-9B83132CE363}"/>
              </a:ext>
            </a:extLst>
          </p:cNvPr>
          <p:cNvSpPr txBox="1"/>
          <p:nvPr/>
        </p:nvSpPr>
        <p:spPr>
          <a:xfrm>
            <a:off x="3277275" y="4182190"/>
            <a:ext cx="2635854" cy="1754326"/>
          </a:xfrm>
          <a:prstGeom prst="rect">
            <a:avLst/>
          </a:prstGeom>
          <a:noFill/>
        </p:spPr>
        <p:txBody>
          <a:bodyPr wrap="square">
            <a:spAutoFit/>
          </a:bodyPr>
          <a:lstStyle/>
          <a:p>
            <a:pPr>
              <a:buNone/>
            </a:pPr>
            <a:r>
              <a:rPr lang="en-US" dirty="0"/>
              <a:t>Each cycle included:</a:t>
            </a:r>
          </a:p>
          <a:p>
            <a:pPr>
              <a:buFont typeface="Arial" panose="020B0604020202020204" pitchFamily="34" charset="0"/>
              <a:buChar char="•"/>
            </a:pPr>
            <a:r>
              <a:rPr lang="en-US" dirty="0"/>
              <a:t>Patient demographic   </a:t>
            </a:r>
          </a:p>
          <a:p>
            <a:r>
              <a:rPr lang="en-US" dirty="0"/>
              <a:t>  information</a:t>
            </a:r>
          </a:p>
          <a:p>
            <a:pPr>
              <a:buFont typeface="Arial" panose="020B0604020202020204" pitchFamily="34" charset="0"/>
              <a:buChar char="•"/>
            </a:pPr>
            <a:r>
              <a:rPr lang="en-US" dirty="0"/>
              <a:t>Treatment regimens</a:t>
            </a:r>
          </a:p>
          <a:p>
            <a:pPr>
              <a:buFont typeface="Arial" panose="020B0604020202020204" pitchFamily="34" charset="0"/>
              <a:buChar char="•"/>
            </a:pPr>
            <a:r>
              <a:rPr lang="en-US" dirty="0"/>
              <a:t>Hormonal profiles</a:t>
            </a:r>
          </a:p>
          <a:p>
            <a:pPr>
              <a:buFont typeface="Arial" panose="020B0604020202020204" pitchFamily="34" charset="0"/>
              <a:buChar char="•"/>
            </a:pPr>
            <a:r>
              <a:rPr lang="en-US" dirty="0"/>
              <a:t>Follicular measurements</a:t>
            </a:r>
          </a:p>
        </p:txBody>
      </p:sp>
    </p:spTree>
    <p:extLst>
      <p:ext uri="{BB962C8B-B14F-4D97-AF65-F5344CB8AC3E}">
        <p14:creationId xmlns:p14="http://schemas.microsoft.com/office/powerpoint/2010/main" val="365723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000"/>
                                        <p:tgtEl>
                                          <p:spTgt spid="31"/>
                                        </p:tgtEl>
                                      </p:cBhvr>
                                    </p:animEffect>
                                    <p:anim calcmode="lin" valueType="num">
                                      <p:cBhvr>
                                        <p:cTn id="74" dur="1000" fill="hold"/>
                                        <p:tgtEl>
                                          <p:spTgt spid="31"/>
                                        </p:tgtEl>
                                        <p:attrNameLst>
                                          <p:attrName>ppt_x</p:attrName>
                                        </p:attrNameLst>
                                      </p:cBhvr>
                                      <p:tavLst>
                                        <p:tav tm="0">
                                          <p:val>
                                            <p:strVal val="#ppt_x"/>
                                          </p:val>
                                        </p:tav>
                                        <p:tav tm="100000">
                                          <p:val>
                                            <p:strVal val="#ppt_x"/>
                                          </p:val>
                                        </p:tav>
                                      </p:tavLst>
                                    </p:anim>
                                    <p:anim calcmode="lin" valueType="num">
                                      <p:cBhvr>
                                        <p:cTn id="7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9" grpId="0" animBg="1"/>
      <p:bldP spid="24" grpId="0" animBg="1"/>
      <p:bldP spid="25" grpId="0"/>
      <p:bldP spid="26" grpId="0"/>
      <p:bldP spid="28" grpId="0" animBg="1"/>
      <p:bldP spid="29" grpId="0" animBg="1"/>
      <p:bldP spid="30" grpId="0" animBg="1"/>
      <p:bldP spid="31" grpId="0" animBg="1"/>
      <p:bldP spid="6" grpId="0"/>
      <p:bldP spid="7"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AC9A8-6A1D-AA86-429A-ABEBCC53511D}"/>
            </a:ext>
          </a:extLst>
        </p:cNvPr>
        <p:cNvGrpSpPr/>
        <p:nvPr/>
      </p:nvGrpSpPr>
      <p:grpSpPr>
        <a:xfrm>
          <a:off x="0" y="0"/>
          <a:ext cx="0" cy="0"/>
          <a:chOff x="0" y="0"/>
          <a:chExt cx="0" cy="0"/>
        </a:xfrm>
      </p:grpSpPr>
      <p:sp>
        <p:nvSpPr>
          <p:cNvPr id="11" name="Arrow: Down 10">
            <a:extLst>
              <a:ext uri="{FF2B5EF4-FFF2-40B4-BE49-F238E27FC236}">
                <a16:creationId xmlns:a16="http://schemas.microsoft.com/office/drawing/2014/main" id="{E496A82E-C97D-5D3E-2E86-0B8DA1278C0F}"/>
              </a:ext>
            </a:extLst>
          </p:cNvPr>
          <p:cNvSpPr/>
          <p:nvPr/>
        </p:nvSpPr>
        <p:spPr>
          <a:xfrm rot="19488386">
            <a:off x="7072799" y="2379962"/>
            <a:ext cx="484632" cy="1149499"/>
          </a:xfrm>
          <a:prstGeom prst="down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sz="1600" b="1" dirty="0">
              <a:solidFill>
                <a:schemeClr val="bg1"/>
              </a:solidFill>
            </a:endParaRPr>
          </a:p>
        </p:txBody>
      </p:sp>
      <p:sp>
        <p:nvSpPr>
          <p:cNvPr id="10" name="Arrow: Down 9">
            <a:extLst>
              <a:ext uri="{FF2B5EF4-FFF2-40B4-BE49-F238E27FC236}">
                <a16:creationId xmlns:a16="http://schemas.microsoft.com/office/drawing/2014/main" id="{32FF67F0-86C7-C872-BFFA-372963E40E3F}"/>
              </a:ext>
            </a:extLst>
          </p:cNvPr>
          <p:cNvSpPr/>
          <p:nvPr/>
        </p:nvSpPr>
        <p:spPr>
          <a:xfrm rot="1515625">
            <a:off x="3430155" y="2371969"/>
            <a:ext cx="484632" cy="1149499"/>
          </a:xfrm>
          <a:prstGeom prst="down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sz="1600" b="1" dirty="0">
              <a:solidFill>
                <a:schemeClr val="bg1"/>
              </a:solidFill>
            </a:endParaRPr>
          </a:p>
        </p:txBody>
      </p:sp>
      <p:sp>
        <p:nvSpPr>
          <p:cNvPr id="5" name="Rectangle 4">
            <a:extLst>
              <a:ext uri="{FF2B5EF4-FFF2-40B4-BE49-F238E27FC236}">
                <a16:creationId xmlns:a16="http://schemas.microsoft.com/office/drawing/2014/main" id="{9DB4AFF9-3088-45FA-1924-8D2534C60DA6}"/>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a-IR" sz="2800" dirty="0"/>
              <a:t> </a:t>
            </a:r>
            <a:r>
              <a:rPr lang="en-US" sz="2800" dirty="0"/>
              <a:t>   </a:t>
            </a:r>
            <a:r>
              <a:rPr lang="fa-IR" sz="2800" dirty="0"/>
              <a:t> </a:t>
            </a:r>
            <a:r>
              <a:rPr lang="en-US" sz="2800" dirty="0"/>
              <a:t>Results</a:t>
            </a:r>
            <a:endParaRPr lang="en-US" sz="2800" b="1" dirty="0"/>
          </a:p>
        </p:txBody>
      </p:sp>
      <p:sp>
        <p:nvSpPr>
          <p:cNvPr id="8" name="Arrow: Pentagon 7">
            <a:extLst>
              <a:ext uri="{FF2B5EF4-FFF2-40B4-BE49-F238E27FC236}">
                <a16:creationId xmlns:a16="http://schemas.microsoft.com/office/drawing/2014/main" id="{9CC89412-3D25-8AD9-E336-5DAAE9D3BAA4}"/>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72A5CA19-9435-BCF7-FF09-488FD4573785}"/>
              </a:ext>
            </a:extLst>
          </p:cNvPr>
          <p:cNvSpPr txBox="1"/>
          <p:nvPr/>
        </p:nvSpPr>
        <p:spPr>
          <a:xfrm>
            <a:off x="11666667" y="6244584"/>
            <a:ext cx="418704" cy="369332"/>
          </a:xfrm>
          <a:prstGeom prst="rect">
            <a:avLst/>
          </a:prstGeom>
          <a:noFill/>
        </p:spPr>
        <p:txBody>
          <a:bodyPr wrap="none" rtlCol="0">
            <a:spAutoFit/>
          </a:bodyPr>
          <a:lstStyle/>
          <a:p>
            <a:r>
              <a:rPr lang="en-US" dirty="0"/>
              <a:t>22</a:t>
            </a:r>
          </a:p>
        </p:txBody>
      </p:sp>
      <p:cxnSp>
        <p:nvCxnSpPr>
          <p:cNvPr id="22" name="Straight Connector 21">
            <a:extLst>
              <a:ext uri="{FF2B5EF4-FFF2-40B4-BE49-F238E27FC236}">
                <a16:creationId xmlns:a16="http://schemas.microsoft.com/office/drawing/2014/main" id="{C7434B28-AC3C-7AEC-BB03-F08A3652E31C}"/>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 name="Rectangle: Rounded Corners 1">
            <a:extLst>
              <a:ext uri="{FF2B5EF4-FFF2-40B4-BE49-F238E27FC236}">
                <a16:creationId xmlns:a16="http://schemas.microsoft.com/office/drawing/2014/main" id="{0F36AFC8-9D70-0D8D-ED50-23A1EACE99AA}"/>
              </a:ext>
            </a:extLst>
          </p:cNvPr>
          <p:cNvSpPr/>
          <p:nvPr/>
        </p:nvSpPr>
        <p:spPr>
          <a:xfrm>
            <a:off x="2818044" y="1659462"/>
            <a:ext cx="5458690" cy="914400"/>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a:t>model evaluation followed a two-phase strategy</a:t>
            </a:r>
          </a:p>
        </p:txBody>
      </p:sp>
      <p:sp>
        <p:nvSpPr>
          <p:cNvPr id="6" name="Rectangle: Rounded Corners 5">
            <a:extLst>
              <a:ext uri="{FF2B5EF4-FFF2-40B4-BE49-F238E27FC236}">
                <a16:creationId xmlns:a16="http://schemas.microsoft.com/office/drawing/2014/main" id="{C7D6F2AD-0594-D9DA-3132-F1DB3871653E}"/>
              </a:ext>
            </a:extLst>
          </p:cNvPr>
          <p:cNvSpPr/>
          <p:nvPr/>
        </p:nvSpPr>
        <p:spPr>
          <a:xfrm>
            <a:off x="1178349" y="3473466"/>
            <a:ext cx="3827283"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solidFill>
                  <a:schemeClr val="bg1"/>
                </a:solidFill>
              </a:rPr>
              <a:t>Phase I: In-cycle COS Prediction</a:t>
            </a:r>
          </a:p>
        </p:txBody>
      </p:sp>
      <p:sp>
        <p:nvSpPr>
          <p:cNvPr id="7" name="Rectangle: Rounded Corners 6">
            <a:extLst>
              <a:ext uri="{FF2B5EF4-FFF2-40B4-BE49-F238E27FC236}">
                <a16:creationId xmlns:a16="http://schemas.microsoft.com/office/drawing/2014/main" id="{1B95AFE6-D7A1-1927-C049-B1DBA5E79F15}"/>
              </a:ext>
            </a:extLst>
          </p:cNvPr>
          <p:cNvSpPr/>
          <p:nvPr/>
        </p:nvSpPr>
        <p:spPr>
          <a:xfrm>
            <a:off x="6513921" y="3473466"/>
            <a:ext cx="3827283" cy="9144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solidFill>
                  <a:schemeClr val="bg1"/>
                </a:solidFill>
              </a:rPr>
              <a:t>Phase II: Final IVF Outcome Prediction</a:t>
            </a:r>
          </a:p>
        </p:txBody>
      </p:sp>
      <p:pic>
        <p:nvPicPr>
          <p:cNvPr id="13" name="Picture 12">
            <a:extLst>
              <a:ext uri="{FF2B5EF4-FFF2-40B4-BE49-F238E27FC236}">
                <a16:creationId xmlns:a16="http://schemas.microsoft.com/office/drawing/2014/main" id="{3E5D7447-C506-152E-D924-16683C0C6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981" y="1923919"/>
            <a:ext cx="7758260" cy="3010161"/>
          </a:xfrm>
          <a:prstGeom prst="rect">
            <a:avLst/>
          </a:prstGeom>
        </p:spPr>
      </p:pic>
      <p:pic>
        <p:nvPicPr>
          <p:cNvPr id="15" name="Picture 14">
            <a:extLst>
              <a:ext uri="{FF2B5EF4-FFF2-40B4-BE49-F238E27FC236}">
                <a16:creationId xmlns:a16="http://schemas.microsoft.com/office/drawing/2014/main" id="{6A58B88B-93B0-75A3-4E9A-013980C9B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981" y="2068712"/>
            <a:ext cx="7616858" cy="2720576"/>
          </a:xfrm>
          <a:prstGeom prst="rect">
            <a:avLst/>
          </a:prstGeom>
        </p:spPr>
      </p:pic>
      <p:pic>
        <p:nvPicPr>
          <p:cNvPr id="17" name="Picture 16">
            <a:extLst>
              <a:ext uri="{FF2B5EF4-FFF2-40B4-BE49-F238E27FC236}">
                <a16:creationId xmlns:a16="http://schemas.microsoft.com/office/drawing/2014/main" id="{D746D8F5-8D0A-C3F0-1FDA-BC47A4B72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405" y="2068712"/>
            <a:ext cx="4275190" cy="2720576"/>
          </a:xfrm>
          <a:prstGeom prst="rect">
            <a:avLst/>
          </a:prstGeom>
        </p:spPr>
      </p:pic>
      <p:pic>
        <p:nvPicPr>
          <p:cNvPr id="19" name="Picture 18">
            <a:extLst>
              <a:ext uri="{FF2B5EF4-FFF2-40B4-BE49-F238E27FC236}">
                <a16:creationId xmlns:a16="http://schemas.microsoft.com/office/drawing/2014/main" id="{79E315B5-5E27-38B5-844D-C739612AA0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0209" y="1873631"/>
            <a:ext cx="4138367" cy="3060449"/>
          </a:xfrm>
          <a:prstGeom prst="rect">
            <a:avLst/>
          </a:prstGeom>
        </p:spPr>
      </p:pic>
      <p:pic>
        <p:nvPicPr>
          <p:cNvPr id="21" name="Picture 20">
            <a:extLst>
              <a:ext uri="{FF2B5EF4-FFF2-40B4-BE49-F238E27FC236}">
                <a16:creationId xmlns:a16="http://schemas.microsoft.com/office/drawing/2014/main" id="{863B0B21-D623-1817-37A1-791225BA7B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6349" y="1905916"/>
            <a:ext cx="4699302" cy="3445044"/>
          </a:xfrm>
          <a:prstGeom prst="rect">
            <a:avLst/>
          </a:prstGeom>
        </p:spPr>
      </p:pic>
    </p:spTree>
    <p:extLst>
      <p:ext uri="{BB962C8B-B14F-4D97-AF65-F5344CB8AC3E}">
        <p14:creationId xmlns:p14="http://schemas.microsoft.com/office/powerpoint/2010/main" val="5314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13"/>
                                        </p:tgtEl>
                                      </p:cBhvr>
                                      <p:by x="150000" y="150000"/>
                                    </p:animScale>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nodeType="clickEffect">
                                  <p:stCondLst>
                                    <p:cond delay="0"/>
                                  </p:stCondLst>
                                  <p:childTnLst>
                                    <p:animScale>
                                      <p:cBhvr>
                                        <p:cTn id="66" dur="2000" fill="hold"/>
                                        <p:tgtEl>
                                          <p:spTgt spid="15"/>
                                        </p:tgtEl>
                                      </p:cBhvr>
                                      <p:by x="150000" y="150000"/>
                                    </p:animScale>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5"/>
                                        </p:tgtEl>
                                      </p:cBhvr>
                                    </p:animEffect>
                                    <p:set>
                                      <p:cBhvr>
                                        <p:cTn id="71" dur="1" fill="hold">
                                          <p:stCondLst>
                                            <p:cond delay="499"/>
                                          </p:stCondLst>
                                        </p:cTn>
                                        <p:tgtEl>
                                          <p:spTgt spid="1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6" presetClass="emph" presetSubtype="0" fill="hold" nodeType="clickEffect">
                                  <p:stCondLst>
                                    <p:cond delay="0"/>
                                  </p:stCondLst>
                                  <p:childTnLst>
                                    <p:animScale>
                                      <p:cBhvr>
                                        <p:cTn id="81" dur="2000" fill="hold"/>
                                        <p:tgtEl>
                                          <p:spTgt spid="17"/>
                                        </p:tgtEl>
                                      </p:cBhvr>
                                      <p:by x="150000" y="150000"/>
                                    </p:animScale>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17"/>
                                        </p:tgtEl>
                                      </p:cBhvr>
                                    </p:animEffect>
                                    <p:set>
                                      <p:cBhvr>
                                        <p:cTn id="86" dur="1" fill="hold">
                                          <p:stCondLst>
                                            <p:cond delay="499"/>
                                          </p:stCondLst>
                                        </p:cTn>
                                        <p:tgtEl>
                                          <p:spTgt spid="1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6" presetClass="emph" presetSubtype="0" fill="hold" nodeType="clickEffect">
                                  <p:stCondLst>
                                    <p:cond delay="0"/>
                                  </p:stCondLst>
                                  <p:childTnLst>
                                    <p:animScale>
                                      <p:cBhvr>
                                        <p:cTn id="96" dur="2000" fill="hold"/>
                                        <p:tgtEl>
                                          <p:spTgt spid="19"/>
                                        </p:tgtEl>
                                      </p:cBhvr>
                                      <p:by x="150000" y="150000"/>
                                    </p:animScale>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19"/>
                                        </p:tgtEl>
                                      </p:cBhvr>
                                    </p:animEffect>
                                    <p:set>
                                      <p:cBhvr>
                                        <p:cTn id="101" dur="1" fill="hold">
                                          <p:stCondLst>
                                            <p:cond delay="499"/>
                                          </p:stCondLst>
                                        </p:cTn>
                                        <p:tgtEl>
                                          <p:spTgt spid="1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additive="base">
                                        <p:cTn id="106" dur="500" fill="hold"/>
                                        <p:tgtEl>
                                          <p:spTgt spid="21"/>
                                        </p:tgtEl>
                                        <p:attrNameLst>
                                          <p:attrName>ppt_x</p:attrName>
                                        </p:attrNameLst>
                                      </p:cBhvr>
                                      <p:tavLst>
                                        <p:tav tm="0">
                                          <p:val>
                                            <p:strVal val="#ppt_x"/>
                                          </p:val>
                                        </p:tav>
                                        <p:tav tm="100000">
                                          <p:val>
                                            <p:strVal val="#ppt_x"/>
                                          </p:val>
                                        </p:tav>
                                      </p:tavLst>
                                    </p:anim>
                                    <p:anim calcmode="lin" valueType="num">
                                      <p:cBhvr additive="base">
                                        <p:cTn id="10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6" presetClass="emph" presetSubtype="0" fill="hold" nodeType="clickEffect">
                                  <p:stCondLst>
                                    <p:cond delay="0"/>
                                  </p:stCondLst>
                                  <p:childTnLst>
                                    <p:animScale>
                                      <p:cBhvr>
                                        <p:cTn id="111" dur="2000" fill="hold"/>
                                        <p:tgtEl>
                                          <p:spTgt spid="21"/>
                                        </p:tgtEl>
                                      </p:cBhvr>
                                      <p:by x="150000" y="150000"/>
                                    </p:animScale>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21"/>
                                        </p:tgtEl>
                                      </p:cBhvr>
                                    </p:animEffect>
                                    <p:set>
                                      <p:cBhvr>
                                        <p:cTn id="11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0" animBg="1"/>
      <p:bldP spid="10" grpId="1" animBg="1"/>
      <p:bldP spid="2" grpId="0" animBg="1"/>
      <p:bldP spid="2" grpId="1" animBg="1"/>
      <p:bldP spid="6" grpId="0" animBg="1"/>
      <p:bldP spid="6" grpId="1" animBg="1"/>
      <p:bldP spid="7" grpId="0" animBg="1"/>
      <p:bldP spid="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F07D8-DAD2-33FE-3373-8545860B1606}"/>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B7AFB51B-0FDA-B379-8186-5AA25C37A710}"/>
              </a:ext>
            </a:extLst>
          </p:cNvPr>
          <p:cNvSpPr/>
          <p:nvPr/>
        </p:nvSpPr>
        <p:spPr>
          <a:xfrm>
            <a:off x="106629" y="1760383"/>
            <a:ext cx="11972249" cy="213645"/>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sz="1600" b="1" dirty="0">
              <a:solidFill>
                <a:schemeClr val="bg1"/>
              </a:solidFill>
            </a:endParaRPr>
          </a:p>
        </p:txBody>
      </p:sp>
      <p:sp>
        <p:nvSpPr>
          <p:cNvPr id="5" name="Rectangle 4">
            <a:extLst>
              <a:ext uri="{FF2B5EF4-FFF2-40B4-BE49-F238E27FC236}">
                <a16:creationId xmlns:a16="http://schemas.microsoft.com/office/drawing/2014/main" id="{8C426A20-9603-1AD9-1732-16BE1425A9C1}"/>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    Conclusion</a:t>
            </a:r>
            <a:r>
              <a:rPr lang="fa-IR" dirty="0"/>
              <a:t>   </a:t>
            </a:r>
            <a:endParaRPr lang="en-US" b="1" dirty="0"/>
          </a:p>
        </p:txBody>
      </p:sp>
      <p:sp>
        <p:nvSpPr>
          <p:cNvPr id="8" name="Arrow: Pentagon 7">
            <a:extLst>
              <a:ext uri="{FF2B5EF4-FFF2-40B4-BE49-F238E27FC236}">
                <a16:creationId xmlns:a16="http://schemas.microsoft.com/office/drawing/2014/main" id="{83F9BBCB-8493-4301-C7BB-6843C13700C4}"/>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F6D64782-8D8F-CBC1-3624-F876A49E7874}"/>
              </a:ext>
            </a:extLst>
          </p:cNvPr>
          <p:cNvSpPr txBox="1"/>
          <p:nvPr/>
        </p:nvSpPr>
        <p:spPr>
          <a:xfrm>
            <a:off x="11666667" y="6257989"/>
            <a:ext cx="418704" cy="369332"/>
          </a:xfrm>
          <a:prstGeom prst="rect">
            <a:avLst/>
          </a:prstGeom>
          <a:noFill/>
        </p:spPr>
        <p:txBody>
          <a:bodyPr wrap="none" rtlCol="0">
            <a:spAutoFit/>
          </a:bodyPr>
          <a:lstStyle/>
          <a:p>
            <a:r>
              <a:rPr lang="en-US" dirty="0"/>
              <a:t>23</a:t>
            </a:r>
          </a:p>
        </p:txBody>
      </p:sp>
      <p:sp>
        <p:nvSpPr>
          <p:cNvPr id="3" name="Flowchart: Delay 2">
            <a:extLst>
              <a:ext uri="{FF2B5EF4-FFF2-40B4-BE49-F238E27FC236}">
                <a16:creationId xmlns:a16="http://schemas.microsoft.com/office/drawing/2014/main" id="{ABE4814A-0F5D-5C5F-230C-AD1D65043985}"/>
              </a:ext>
            </a:extLst>
          </p:cNvPr>
          <p:cNvSpPr/>
          <p:nvPr/>
        </p:nvSpPr>
        <p:spPr>
          <a:xfrm rot="5400000">
            <a:off x="-462645" y="2659360"/>
            <a:ext cx="3965438" cy="2813903"/>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 name="Oval 3">
            <a:extLst>
              <a:ext uri="{FF2B5EF4-FFF2-40B4-BE49-F238E27FC236}">
                <a16:creationId xmlns:a16="http://schemas.microsoft.com/office/drawing/2014/main" id="{42692943-F680-DD49-DF6D-BBFA55FE1F89}"/>
              </a:ext>
            </a:extLst>
          </p:cNvPr>
          <p:cNvSpPr/>
          <p:nvPr/>
        </p:nvSpPr>
        <p:spPr>
          <a:xfrm>
            <a:off x="1184616" y="4944410"/>
            <a:ext cx="2890129"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1" name="TextBox 10">
            <a:extLst>
              <a:ext uri="{FF2B5EF4-FFF2-40B4-BE49-F238E27FC236}">
                <a16:creationId xmlns:a16="http://schemas.microsoft.com/office/drawing/2014/main" id="{7FC22FD9-5264-A659-8BC7-4FEE0C2BF604}"/>
              </a:ext>
            </a:extLst>
          </p:cNvPr>
          <p:cNvSpPr txBox="1"/>
          <p:nvPr/>
        </p:nvSpPr>
        <p:spPr>
          <a:xfrm>
            <a:off x="252178" y="2555997"/>
            <a:ext cx="2465107" cy="2554545"/>
          </a:xfrm>
          <a:prstGeom prst="rect">
            <a:avLst/>
          </a:prstGeom>
          <a:noFill/>
        </p:spPr>
        <p:txBody>
          <a:bodyPr wrap="square" rtlCol="0">
            <a:spAutoFit/>
          </a:bodyPr>
          <a:lstStyle/>
          <a:p>
            <a:r>
              <a:rPr lang="en-US" sz="2000" dirty="0"/>
              <a:t>Edwards is the first Transformer-based sequence learning model to comprehensively model nearly all key elements of the IVF cycle on a daily basis.</a:t>
            </a:r>
          </a:p>
        </p:txBody>
      </p:sp>
      <p:sp>
        <p:nvSpPr>
          <p:cNvPr id="12" name="Flowchart: Delay 11">
            <a:extLst>
              <a:ext uri="{FF2B5EF4-FFF2-40B4-BE49-F238E27FC236}">
                <a16:creationId xmlns:a16="http://schemas.microsoft.com/office/drawing/2014/main" id="{F01287F7-E2D7-3FF5-E691-3A5EB80646FC}"/>
              </a:ext>
            </a:extLst>
          </p:cNvPr>
          <p:cNvSpPr/>
          <p:nvPr/>
        </p:nvSpPr>
        <p:spPr>
          <a:xfrm rot="5400000">
            <a:off x="2548036" y="2572428"/>
            <a:ext cx="3965438" cy="2967874"/>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3" name="Oval 12">
            <a:extLst>
              <a:ext uri="{FF2B5EF4-FFF2-40B4-BE49-F238E27FC236}">
                <a16:creationId xmlns:a16="http://schemas.microsoft.com/office/drawing/2014/main" id="{B98AE1DE-4925-4A42-7027-E8120BF91EFB}"/>
              </a:ext>
            </a:extLst>
          </p:cNvPr>
          <p:cNvSpPr/>
          <p:nvPr/>
        </p:nvSpPr>
        <p:spPr>
          <a:xfrm>
            <a:off x="3768568" y="4555733"/>
            <a:ext cx="2967874"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5" name="TextBox 14">
            <a:extLst>
              <a:ext uri="{FF2B5EF4-FFF2-40B4-BE49-F238E27FC236}">
                <a16:creationId xmlns:a16="http://schemas.microsoft.com/office/drawing/2014/main" id="{A4A052CB-5BBE-D2D0-A171-7ADBBC0DD34F}"/>
              </a:ext>
            </a:extLst>
          </p:cNvPr>
          <p:cNvSpPr txBox="1"/>
          <p:nvPr/>
        </p:nvSpPr>
        <p:spPr>
          <a:xfrm>
            <a:off x="3437514" y="2558623"/>
            <a:ext cx="2404406" cy="2862322"/>
          </a:xfrm>
          <a:prstGeom prst="rect">
            <a:avLst/>
          </a:prstGeom>
          <a:noFill/>
        </p:spPr>
        <p:txBody>
          <a:bodyPr wrap="square" rtlCol="0">
            <a:spAutoFit/>
          </a:bodyPr>
          <a:lstStyle/>
          <a:p>
            <a:r>
              <a:rPr lang="en-US" sz="2000" dirty="0"/>
              <a:t>The model successfully learned the intrinsic relationships and dynamic endocrine mechanisms underlying controlled ovarian stimulation (COS)</a:t>
            </a:r>
            <a:r>
              <a:rPr lang="fa-IR" sz="2000" dirty="0"/>
              <a:t>.</a:t>
            </a:r>
            <a:endParaRPr lang="en-US" sz="2000" dirty="0"/>
          </a:p>
        </p:txBody>
      </p:sp>
      <p:sp>
        <p:nvSpPr>
          <p:cNvPr id="16" name="Flowchart: Delay 15">
            <a:extLst>
              <a:ext uri="{FF2B5EF4-FFF2-40B4-BE49-F238E27FC236}">
                <a16:creationId xmlns:a16="http://schemas.microsoft.com/office/drawing/2014/main" id="{191F276C-A358-D7D0-5F16-2B9B82242DDF}"/>
              </a:ext>
            </a:extLst>
          </p:cNvPr>
          <p:cNvSpPr/>
          <p:nvPr/>
        </p:nvSpPr>
        <p:spPr>
          <a:xfrm rot="5400000">
            <a:off x="5601541" y="2659361"/>
            <a:ext cx="3965438" cy="2813900"/>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7" name="Oval 16">
            <a:extLst>
              <a:ext uri="{FF2B5EF4-FFF2-40B4-BE49-F238E27FC236}">
                <a16:creationId xmlns:a16="http://schemas.microsoft.com/office/drawing/2014/main" id="{358F30CD-46C6-B6D3-B5A4-B7F9C37D6033}"/>
              </a:ext>
            </a:extLst>
          </p:cNvPr>
          <p:cNvSpPr/>
          <p:nvPr/>
        </p:nvSpPr>
        <p:spPr>
          <a:xfrm>
            <a:off x="6910642" y="4535540"/>
            <a:ext cx="2770691"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8" name="Flowchart: Delay 17">
            <a:extLst>
              <a:ext uri="{FF2B5EF4-FFF2-40B4-BE49-F238E27FC236}">
                <a16:creationId xmlns:a16="http://schemas.microsoft.com/office/drawing/2014/main" id="{4776F277-1467-1612-990B-DD3F148D0230}"/>
              </a:ext>
            </a:extLst>
          </p:cNvPr>
          <p:cNvSpPr/>
          <p:nvPr/>
        </p:nvSpPr>
        <p:spPr>
          <a:xfrm rot="5400000">
            <a:off x="8609866" y="2590187"/>
            <a:ext cx="3965438" cy="2972585"/>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9" name="Oval 18">
            <a:extLst>
              <a:ext uri="{FF2B5EF4-FFF2-40B4-BE49-F238E27FC236}">
                <a16:creationId xmlns:a16="http://schemas.microsoft.com/office/drawing/2014/main" id="{93CBA370-AD56-477D-E46C-370A82A1A21D}"/>
              </a:ext>
            </a:extLst>
          </p:cNvPr>
          <p:cNvSpPr/>
          <p:nvPr/>
        </p:nvSpPr>
        <p:spPr>
          <a:xfrm>
            <a:off x="9572339" y="4336180"/>
            <a:ext cx="2695664" cy="1901814"/>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0" name="TextBox 19">
            <a:extLst>
              <a:ext uri="{FF2B5EF4-FFF2-40B4-BE49-F238E27FC236}">
                <a16:creationId xmlns:a16="http://schemas.microsoft.com/office/drawing/2014/main" id="{3CC2A7A6-0A6D-D058-0C11-F7C6266ED85C}"/>
              </a:ext>
            </a:extLst>
          </p:cNvPr>
          <p:cNvSpPr txBox="1"/>
          <p:nvPr/>
        </p:nvSpPr>
        <p:spPr>
          <a:xfrm>
            <a:off x="6570303" y="2546660"/>
            <a:ext cx="2300475" cy="2246769"/>
          </a:xfrm>
          <a:prstGeom prst="rect">
            <a:avLst/>
          </a:prstGeom>
          <a:noFill/>
        </p:spPr>
        <p:txBody>
          <a:bodyPr wrap="square" rtlCol="0">
            <a:spAutoFit/>
          </a:bodyPr>
          <a:lstStyle/>
          <a:p>
            <a:r>
              <a:rPr lang="en-US" sz="2000" dirty="0"/>
              <a:t>This capability led to more accurate predictions both during the treatment cycle and for final IVF outcomes.</a:t>
            </a:r>
          </a:p>
        </p:txBody>
      </p:sp>
      <p:sp>
        <p:nvSpPr>
          <p:cNvPr id="23" name="Rectangle 22">
            <a:extLst>
              <a:ext uri="{FF2B5EF4-FFF2-40B4-BE49-F238E27FC236}">
                <a16:creationId xmlns:a16="http://schemas.microsoft.com/office/drawing/2014/main" id="{E35F4D95-185E-5313-82B5-23C43CB18E5E}"/>
              </a:ext>
            </a:extLst>
          </p:cNvPr>
          <p:cNvSpPr>
            <a:spLocks noChangeArrowheads="1"/>
          </p:cNvSpPr>
          <p:nvPr/>
        </p:nvSpPr>
        <p:spPr bwMode="auto">
          <a:xfrm>
            <a:off x="9406125" y="2560002"/>
            <a:ext cx="255045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000" dirty="0"/>
              <a:t>By integrating clinical knowledge, </a:t>
            </a:r>
            <a:r>
              <a:rPr lang="en-US" sz="2000" b="1" dirty="0"/>
              <a:t>Edwards-Pro</a:t>
            </a:r>
            <a:r>
              <a:rPr lang="en-US" sz="2000" dirty="0"/>
              <a:t> provides enhanced usability and practical value for clinicians.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4" name="Oval 23">
            <a:extLst>
              <a:ext uri="{FF2B5EF4-FFF2-40B4-BE49-F238E27FC236}">
                <a16:creationId xmlns:a16="http://schemas.microsoft.com/office/drawing/2014/main" id="{24BA16B8-BFCA-B907-A8E1-4B2744658B38}"/>
              </a:ext>
            </a:extLst>
          </p:cNvPr>
          <p:cNvSpPr/>
          <p:nvPr/>
        </p:nvSpPr>
        <p:spPr>
          <a:xfrm>
            <a:off x="1062874"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5" name="Oval 24">
            <a:extLst>
              <a:ext uri="{FF2B5EF4-FFF2-40B4-BE49-F238E27FC236}">
                <a16:creationId xmlns:a16="http://schemas.microsoft.com/office/drawing/2014/main" id="{4D6B74CA-3F7D-1933-4D04-259D822071A0}"/>
              </a:ext>
            </a:extLst>
          </p:cNvPr>
          <p:cNvSpPr/>
          <p:nvPr/>
        </p:nvSpPr>
        <p:spPr>
          <a:xfrm>
            <a:off x="1210165" y="1686172"/>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01</a:t>
            </a:r>
          </a:p>
        </p:txBody>
      </p:sp>
      <p:sp>
        <p:nvSpPr>
          <p:cNvPr id="26" name="Oval 25">
            <a:extLst>
              <a:ext uri="{FF2B5EF4-FFF2-40B4-BE49-F238E27FC236}">
                <a16:creationId xmlns:a16="http://schemas.microsoft.com/office/drawing/2014/main" id="{BEC09BF2-17D1-9885-7BF6-2AD6B6AD51CE}"/>
              </a:ext>
            </a:extLst>
          </p:cNvPr>
          <p:cNvSpPr/>
          <p:nvPr/>
        </p:nvSpPr>
        <p:spPr>
          <a:xfrm>
            <a:off x="4054314"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7" name="Oval 26">
            <a:extLst>
              <a:ext uri="{FF2B5EF4-FFF2-40B4-BE49-F238E27FC236}">
                <a16:creationId xmlns:a16="http://schemas.microsoft.com/office/drawing/2014/main" id="{A226B9FF-FA54-DA43-497D-2F7A9226605A}"/>
              </a:ext>
            </a:extLst>
          </p:cNvPr>
          <p:cNvSpPr/>
          <p:nvPr/>
        </p:nvSpPr>
        <p:spPr>
          <a:xfrm>
            <a:off x="4201605" y="1686172"/>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02</a:t>
            </a:r>
          </a:p>
        </p:txBody>
      </p:sp>
      <p:sp>
        <p:nvSpPr>
          <p:cNvPr id="28" name="Oval 27">
            <a:extLst>
              <a:ext uri="{FF2B5EF4-FFF2-40B4-BE49-F238E27FC236}">
                <a16:creationId xmlns:a16="http://schemas.microsoft.com/office/drawing/2014/main" id="{8695B3F6-9994-9D89-2E42-1AE09C8092FC}"/>
              </a:ext>
            </a:extLst>
          </p:cNvPr>
          <p:cNvSpPr/>
          <p:nvPr/>
        </p:nvSpPr>
        <p:spPr>
          <a:xfrm>
            <a:off x="7116056"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9" name="Oval 28">
            <a:extLst>
              <a:ext uri="{FF2B5EF4-FFF2-40B4-BE49-F238E27FC236}">
                <a16:creationId xmlns:a16="http://schemas.microsoft.com/office/drawing/2014/main" id="{08983F8D-4750-B57F-A4DD-5B922E95EA91}"/>
              </a:ext>
            </a:extLst>
          </p:cNvPr>
          <p:cNvSpPr/>
          <p:nvPr/>
        </p:nvSpPr>
        <p:spPr>
          <a:xfrm>
            <a:off x="7263347" y="1676835"/>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03</a:t>
            </a:r>
          </a:p>
        </p:txBody>
      </p:sp>
      <p:sp>
        <p:nvSpPr>
          <p:cNvPr id="30" name="Oval 29">
            <a:extLst>
              <a:ext uri="{FF2B5EF4-FFF2-40B4-BE49-F238E27FC236}">
                <a16:creationId xmlns:a16="http://schemas.microsoft.com/office/drawing/2014/main" id="{9F0D6D12-D95A-E0D8-1353-F43101B242D9}"/>
              </a:ext>
            </a:extLst>
          </p:cNvPr>
          <p:cNvSpPr/>
          <p:nvPr/>
        </p:nvSpPr>
        <p:spPr>
          <a:xfrm>
            <a:off x="10224152" y="1543617"/>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31" name="Oval 30">
            <a:extLst>
              <a:ext uri="{FF2B5EF4-FFF2-40B4-BE49-F238E27FC236}">
                <a16:creationId xmlns:a16="http://schemas.microsoft.com/office/drawing/2014/main" id="{F1638DCF-E2EF-8AD6-3104-541BCAD36CF4}"/>
              </a:ext>
            </a:extLst>
          </p:cNvPr>
          <p:cNvSpPr/>
          <p:nvPr/>
        </p:nvSpPr>
        <p:spPr>
          <a:xfrm>
            <a:off x="10371443" y="1676835"/>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04</a:t>
            </a:r>
          </a:p>
        </p:txBody>
      </p:sp>
    </p:spTree>
    <p:extLst>
      <p:ext uri="{BB962C8B-B14F-4D97-AF65-F5344CB8AC3E}">
        <p14:creationId xmlns:p14="http://schemas.microsoft.com/office/powerpoint/2010/main" val="2243610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3BFDF-F872-092C-0CFE-09E861A15E9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9A56885-49CD-3921-F028-F7A68286E9CC}"/>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2FE69621-BF4E-956A-6311-93E5532AAEEF}"/>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1C049B17-A84D-AA17-727D-46EB97F38DEB}"/>
              </a:ext>
            </a:extLst>
          </p:cNvPr>
          <p:cNvSpPr txBox="1"/>
          <p:nvPr/>
        </p:nvSpPr>
        <p:spPr>
          <a:xfrm>
            <a:off x="11666667" y="6228999"/>
            <a:ext cx="418704" cy="369332"/>
          </a:xfrm>
          <a:prstGeom prst="rect">
            <a:avLst/>
          </a:prstGeom>
          <a:noFill/>
        </p:spPr>
        <p:txBody>
          <a:bodyPr wrap="none" rtlCol="0">
            <a:spAutoFit/>
          </a:bodyPr>
          <a:lstStyle/>
          <a:p>
            <a:r>
              <a:rPr lang="en-US" dirty="0"/>
              <a:t>24</a:t>
            </a:r>
          </a:p>
        </p:txBody>
      </p:sp>
      <p:cxnSp>
        <p:nvCxnSpPr>
          <p:cNvPr id="22" name="Straight Connector 21">
            <a:extLst>
              <a:ext uri="{FF2B5EF4-FFF2-40B4-BE49-F238E27FC236}">
                <a16:creationId xmlns:a16="http://schemas.microsoft.com/office/drawing/2014/main" id="{ABF8B873-263B-B2C5-4936-2C6E3E320F65}"/>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AC207B52-8876-45B7-F853-29E03D41C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16" y="953090"/>
            <a:ext cx="12019383" cy="5188241"/>
          </a:xfrm>
          <a:prstGeom prst="rect">
            <a:avLst/>
          </a:prstGeom>
        </p:spPr>
      </p:pic>
    </p:spTree>
    <p:extLst>
      <p:ext uri="{BB962C8B-B14F-4D97-AF65-F5344CB8AC3E}">
        <p14:creationId xmlns:p14="http://schemas.microsoft.com/office/powerpoint/2010/main" val="3536991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155B3-0C81-4862-A328-2F916B9E062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AFAB58E-B33C-EF58-C211-1D6F8E20B79D}"/>
              </a:ext>
            </a:extLst>
          </p:cNvPr>
          <p:cNvSpPr/>
          <p:nvPr/>
        </p:nvSpPr>
        <p:spPr>
          <a:xfrm>
            <a:off x="-1" y="678526"/>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8" name="Arrow: Pentagon 7">
            <a:extLst>
              <a:ext uri="{FF2B5EF4-FFF2-40B4-BE49-F238E27FC236}">
                <a16:creationId xmlns:a16="http://schemas.microsoft.com/office/drawing/2014/main" id="{5F2C196D-E775-59A7-F7BC-79ACFECB762F}"/>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16636F69-99EA-3ED9-B88D-FFE896181E95}"/>
              </a:ext>
            </a:extLst>
          </p:cNvPr>
          <p:cNvSpPr txBox="1"/>
          <p:nvPr/>
        </p:nvSpPr>
        <p:spPr>
          <a:xfrm>
            <a:off x="11666667" y="6234006"/>
            <a:ext cx="418704" cy="369332"/>
          </a:xfrm>
          <a:prstGeom prst="rect">
            <a:avLst/>
          </a:prstGeom>
          <a:noFill/>
        </p:spPr>
        <p:txBody>
          <a:bodyPr wrap="none" rtlCol="0">
            <a:spAutoFit/>
          </a:bodyPr>
          <a:lstStyle/>
          <a:p>
            <a:r>
              <a:rPr lang="en-US" dirty="0"/>
              <a:t>25</a:t>
            </a:r>
          </a:p>
        </p:txBody>
      </p:sp>
      <p:sp>
        <p:nvSpPr>
          <p:cNvPr id="2" name="Chord 1">
            <a:extLst>
              <a:ext uri="{FF2B5EF4-FFF2-40B4-BE49-F238E27FC236}">
                <a16:creationId xmlns:a16="http://schemas.microsoft.com/office/drawing/2014/main" id="{1DE1F7D9-F5E9-B773-70D1-8AAC2831CC5E}"/>
              </a:ext>
            </a:extLst>
          </p:cNvPr>
          <p:cNvSpPr/>
          <p:nvPr/>
        </p:nvSpPr>
        <p:spPr>
          <a:xfrm rot="17573836">
            <a:off x="4429232" y="-78337"/>
            <a:ext cx="2622517" cy="2659087"/>
          </a:xfrm>
          <a:prstGeom prst="chord">
            <a:avLst/>
          </a:prstGeom>
          <a:solidFill>
            <a:schemeClr val="accent6">
              <a:lumMod val="5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 name="TextBox 2">
            <a:extLst>
              <a:ext uri="{FF2B5EF4-FFF2-40B4-BE49-F238E27FC236}">
                <a16:creationId xmlns:a16="http://schemas.microsoft.com/office/drawing/2014/main" id="{7B37E785-E011-4DBD-C161-1F2944BAD84E}"/>
              </a:ext>
            </a:extLst>
          </p:cNvPr>
          <p:cNvSpPr txBox="1"/>
          <p:nvPr/>
        </p:nvSpPr>
        <p:spPr>
          <a:xfrm>
            <a:off x="4491872" y="1225096"/>
            <a:ext cx="2753411" cy="400110"/>
          </a:xfrm>
          <a:prstGeom prst="rect">
            <a:avLst/>
          </a:prstGeom>
          <a:noFill/>
        </p:spPr>
        <p:txBody>
          <a:bodyPr wrap="square" rtlCol="0">
            <a:spAutoFit/>
          </a:bodyPr>
          <a:lstStyle/>
          <a:p>
            <a:r>
              <a:rPr lang="fa-IR" dirty="0"/>
              <a:t> </a:t>
            </a:r>
            <a:r>
              <a:rPr lang="en-US" sz="2000" b="1" dirty="0">
                <a:solidFill>
                  <a:schemeClr val="bg1"/>
                </a:solidFill>
              </a:rPr>
              <a:t>Purpose of the Study</a:t>
            </a:r>
            <a:endParaRPr lang="en-US" dirty="0">
              <a:solidFill>
                <a:schemeClr val="bg1"/>
              </a:solidFill>
            </a:endParaRPr>
          </a:p>
        </p:txBody>
      </p:sp>
      <p:sp>
        <p:nvSpPr>
          <p:cNvPr id="4" name="Rectangle 3">
            <a:extLst>
              <a:ext uri="{FF2B5EF4-FFF2-40B4-BE49-F238E27FC236}">
                <a16:creationId xmlns:a16="http://schemas.microsoft.com/office/drawing/2014/main" id="{6EDCF5A3-2A6B-F179-5CBE-86991C5CA18E}"/>
              </a:ext>
            </a:extLst>
          </p:cNvPr>
          <p:cNvSpPr/>
          <p:nvPr/>
        </p:nvSpPr>
        <p:spPr>
          <a:xfrm>
            <a:off x="629158" y="1893386"/>
            <a:ext cx="2300140" cy="296879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Dependence of COS success on physician experience</a:t>
            </a:r>
            <a:endParaRPr lang="en-US" sz="1600" dirty="0"/>
          </a:p>
        </p:txBody>
      </p:sp>
      <p:sp>
        <p:nvSpPr>
          <p:cNvPr id="6" name="Rectangle 5">
            <a:extLst>
              <a:ext uri="{FF2B5EF4-FFF2-40B4-BE49-F238E27FC236}">
                <a16:creationId xmlns:a16="http://schemas.microsoft.com/office/drawing/2014/main" id="{CBA4F3E8-2499-7FF3-7C77-A60CDD8B3AAE}"/>
              </a:ext>
            </a:extLst>
          </p:cNvPr>
          <p:cNvSpPr/>
          <p:nvPr/>
        </p:nvSpPr>
        <p:spPr>
          <a:xfrm>
            <a:off x="3077852" y="2999954"/>
            <a:ext cx="2300140" cy="296879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Difficulty in transferring clinical knowledge to junior physicians</a:t>
            </a:r>
            <a:endParaRPr lang="en-US" sz="1600" dirty="0"/>
          </a:p>
        </p:txBody>
      </p:sp>
      <p:sp>
        <p:nvSpPr>
          <p:cNvPr id="7" name="Rectangle 6">
            <a:extLst>
              <a:ext uri="{FF2B5EF4-FFF2-40B4-BE49-F238E27FC236}">
                <a16:creationId xmlns:a16="http://schemas.microsoft.com/office/drawing/2014/main" id="{D3837C4F-D40A-4333-8212-38B0EB567569}"/>
              </a:ext>
            </a:extLst>
          </p:cNvPr>
          <p:cNvSpPr/>
          <p:nvPr/>
        </p:nvSpPr>
        <p:spPr>
          <a:xfrm>
            <a:off x="6095999" y="2958446"/>
            <a:ext cx="2300140" cy="296879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High supervisory and managerial workload for senior clinicians</a:t>
            </a:r>
          </a:p>
        </p:txBody>
      </p:sp>
      <p:sp>
        <p:nvSpPr>
          <p:cNvPr id="10" name="Rectangle 9">
            <a:extLst>
              <a:ext uri="{FF2B5EF4-FFF2-40B4-BE49-F238E27FC236}">
                <a16:creationId xmlns:a16="http://schemas.microsoft.com/office/drawing/2014/main" id="{A1DDF57F-4FD6-B323-7706-3D7F4992E198}"/>
              </a:ext>
            </a:extLst>
          </p:cNvPr>
          <p:cNvSpPr/>
          <p:nvPr/>
        </p:nvSpPr>
        <p:spPr>
          <a:xfrm>
            <a:off x="8683657" y="1944601"/>
            <a:ext cx="2300140" cy="3277848"/>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endParaRPr lang="fa-IR" sz="2000" dirty="0"/>
          </a:p>
          <a:p>
            <a:endParaRPr lang="fa-IR" sz="2000" dirty="0"/>
          </a:p>
          <a:p>
            <a:endParaRPr lang="en-US" sz="2000" dirty="0"/>
          </a:p>
          <a:p>
            <a:r>
              <a:rPr lang="en-US" dirty="0"/>
              <a:t>Develop an AI-based decision support system for real-time COS management that improves decision consistency and reduces educational and supervisory burdens on clinicians.</a:t>
            </a:r>
          </a:p>
          <a:p>
            <a:br>
              <a:rPr lang="en-US" sz="2000" dirty="0"/>
            </a:br>
            <a:endParaRPr lang="en-US" sz="2000" dirty="0"/>
          </a:p>
        </p:txBody>
      </p:sp>
      <p:cxnSp>
        <p:nvCxnSpPr>
          <p:cNvPr id="12" name="Straight Connector 11">
            <a:extLst>
              <a:ext uri="{FF2B5EF4-FFF2-40B4-BE49-F238E27FC236}">
                <a16:creationId xmlns:a16="http://schemas.microsoft.com/office/drawing/2014/main" id="{AB820736-68E0-0ADF-26AC-455CAE384D44}"/>
              </a:ext>
            </a:extLst>
          </p:cNvPr>
          <p:cNvCxnSpPr>
            <a:cxnSpLocks/>
          </p:cNvCxnSpPr>
          <p:nvPr/>
        </p:nvCxnSpPr>
        <p:spPr>
          <a:xfrm>
            <a:off x="1752601" y="1547566"/>
            <a:ext cx="275341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4B82C9C-D098-B8B7-D567-7E0AA3717534}"/>
              </a:ext>
            </a:extLst>
          </p:cNvPr>
          <p:cNvCxnSpPr>
            <a:cxnSpLocks/>
          </p:cNvCxnSpPr>
          <p:nvPr/>
        </p:nvCxnSpPr>
        <p:spPr>
          <a:xfrm flipH="1">
            <a:off x="4100660" y="2253006"/>
            <a:ext cx="782425"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B929CDB-F229-698B-0861-B2AABF92F69C}"/>
              </a:ext>
            </a:extLst>
          </p:cNvPr>
          <p:cNvCxnSpPr>
            <a:cxnSpLocks/>
          </p:cNvCxnSpPr>
          <p:nvPr/>
        </p:nvCxnSpPr>
        <p:spPr>
          <a:xfrm>
            <a:off x="6948341" y="1547566"/>
            <a:ext cx="275341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395EE53-F171-4F75-F244-DBD95D87C571}"/>
              </a:ext>
            </a:extLst>
          </p:cNvPr>
          <p:cNvCxnSpPr>
            <a:cxnSpLocks/>
          </p:cNvCxnSpPr>
          <p:nvPr/>
        </p:nvCxnSpPr>
        <p:spPr>
          <a:xfrm flipH="1">
            <a:off x="6559878" y="2253006"/>
            <a:ext cx="776926"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2DE7DAE-FC73-1763-64E0-A2AA4E5C8EB8}"/>
              </a:ext>
            </a:extLst>
          </p:cNvPr>
          <p:cNvCxnSpPr>
            <a:cxnSpLocks/>
            <a:endCxn id="4" idx="0"/>
          </p:cNvCxnSpPr>
          <p:nvPr/>
        </p:nvCxnSpPr>
        <p:spPr>
          <a:xfrm>
            <a:off x="1779228" y="1524054"/>
            <a:ext cx="0" cy="369332"/>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8E47C19-10DD-ABAB-E752-06A19E9A105D}"/>
              </a:ext>
            </a:extLst>
          </p:cNvPr>
          <p:cNvCxnSpPr>
            <a:cxnSpLocks/>
          </p:cNvCxnSpPr>
          <p:nvPr/>
        </p:nvCxnSpPr>
        <p:spPr>
          <a:xfrm>
            <a:off x="7313236" y="2253006"/>
            <a:ext cx="0" cy="7234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A43DFEF-4624-FD63-CD19-40F07E285788}"/>
              </a:ext>
            </a:extLst>
          </p:cNvPr>
          <p:cNvCxnSpPr>
            <a:cxnSpLocks/>
          </p:cNvCxnSpPr>
          <p:nvPr/>
        </p:nvCxnSpPr>
        <p:spPr>
          <a:xfrm>
            <a:off x="4128941" y="2253006"/>
            <a:ext cx="0" cy="7234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83D0355-5E7C-82AF-576A-37F871E91976}"/>
              </a:ext>
            </a:extLst>
          </p:cNvPr>
          <p:cNvCxnSpPr>
            <a:cxnSpLocks/>
          </p:cNvCxnSpPr>
          <p:nvPr/>
        </p:nvCxnSpPr>
        <p:spPr>
          <a:xfrm>
            <a:off x="9673473" y="1547566"/>
            <a:ext cx="0" cy="397035"/>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9DD1C3A3-6942-1692-C51B-D25658AAE3AD}"/>
              </a:ext>
            </a:extLst>
          </p:cNvPr>
          <p:cNvSpPr/>
          <p:nvPr/>
        </p:nvSpPr>
        <p:spPr>
          <a:xfrm>
            <a:off x="866481" y="4790765"/>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2" name="Rectangle 41">
            <a:extLst>
              <a:ext uri="{FF2B5EF4-FFF2-40B4-BE49-F238E27FC236}">
                <a16:creationId xmlns:a16="http://schemas.microsoft.com/office/drawing/2014/main" id="{8E9A93F2-E79B-21E3-DF1F-2D3C1CB79C67}"/>
              </a:ext>
            </a:extLst>
          </p:cNvPr>
          <p:cNvSpPr/>
          <p:nvPr/>
        </p:nvSpPr>
        <p:spPr>
          <a:xfrm>
            <a:off x="3341802" y="2974995"/>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3" name="Rectangle 42">
            <a:extLst>
              <a:ext uri="{FF2B5EF4-FFF2-40B4-BE49-F238E27FC236}">
                <a16:creationId xmlns:a16="http://schemas.microsoft.com/office/drawing/2014/main" id="{1A1CF5D0-CDA7-E63C-C916-5977695F08C2}"/>
              </a:ext>
            </a:extLst>
          </p:cNvPr>
          <p:cNvSpPr/>
          <p:nvPr/>
        </p:nvSpPr>
        <p:spPr>
          <a:xfrm>
            <a:off x="8947607" y="5174123"/>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4" name="Rectangle 43">
            <a:extLst>
              <a:ext uri="{FF2B5EF4-FFF2-40B4-BE49-F238E27FC236}">
                <a16:creationId xmlns:a16="http://schemas.microsoft.com/office/drawing/2014/main" id="{4C28F3DE-F74F-7FAF-B93D-0B42F5EFAC94}"/>
              </a:ext>
            </a:extLst>
          </p:cNvPr>
          <p:cNvSpPr/>
          <p:nvPr/>
        </p:nvSpPr>
        <p:spPr>
          <a:xfrm>
            <a:off x="6318395" y="5892201"/>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5" name="Rectangle 44">
            <a:extLst>
              <a:ext uri="{FF2B5EF4-FFF2-40B4-BE49-F238E27FC236}">
                <a16:creationId xmlns:a16="http://schemas.microsoft.com/office/drawing/2014/main" id="{98887BDF-4EAB-EEAD-D2A5-8F9BE3244C37}"/>
              </a:ext>
            </a:extLst>
          </p:cNvPr>
          <p:cNvSpPr/>
          <p:nvPr/>
        </p:nvSpPr>
        <p:spPr>
          <a:xfrm>
            <a:off x="3341802" y="5968751"/>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6" name="Rectangle 45">
            <a:extLst>
              <a:ext uri="{FF2B5EF4-FFF2-40B4-BE49-F238E27FC236}">
                <a16:creationId xmlns:a16="http://schemas.microsoft.com/office/drawing/2014/main" id="{04E4CB04-99A5-9548-F12F-91578375CC97}"/>
              </a:ext>
            </a:extLst>
          </p:cNvPr>
          <p:cNvSpPr/>
          <p:nvPr/>
        </p:nvSpPr>
        <p:spPr>
          <a:xfrm>
            <a:off x="6402371" y="2935097"/>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7" name="Rectangle 46">
            <a:extLst>
              <a:ext uri="{FF2B5EF4-FFF2-40B4-BE49-F238E27FC236}">
                <a16:creationId xmlns:a16="http://schemas.microsoft.com/office/drawing/2014/main" id="{4A7E12D7-8C27-E893-A738-C18E225152FF}"/>
              </a:ext>
            </a:extLst>
          </p:cNvPr>
          <p:cNvSpPr/>
          <p:nvPr/>
        </p:nvSpPr>
        <p:spPr>
          <a:xfrm>
            <a:off x="866481" y="1821968"/>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8" name="Rectangle 47">
            <a:extLst>
              <a:ext uri="{FF2B5EF4-FFF2-40B4-BE49-F238E27FC236}">
                <a16:creationId xmlns:a16="http://schemas.microsoft.com/office/drawing/2014/main" id="{FE7A9440-51F9-5439-9856-188421F47769}"/>
              </a:ext>
            </a:extLst>
          </p:cNvPr>
          <p:cNvSpPr/>
          <p:nvPr/>
        </p:nvSpPr>
        <p:spPr>
          <a:xfrm>
            <a:off x="8947607" y="1891423"/>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Tree>
    <p:extLst>
      <p:ext uri="{BB962C8B-B14F-4D97-AF65-F5344CB8AC3E}">
        <p14:creationId xmlns:p14="http://schemas.microsoft.com/office/powerpoint/2010/main" val="423109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000"/>
                                        <p:tgtEl>
                                          <p:spTgt spid="44"/>
                                        </p:tgtEl>
                                      </p:cBhvr>
                                    </p:animEffect>
                                    <p:anim calcmode="lin" valueType="num">
                                      <p:cBhvr>
                                        <p:cTn id="77" dur="1000" fill="hold"/>
                                        <p:tgtEl>
                                          <p:spTgt spid="44"/>
                                        </p:tgtEl>
                                        <p:attrNameLst>
                                          <p:attrName>ppt_x</p:attrName>
                                        </p:attrNameLst>
                                      </p:cBhvr>
                                      <p:tavLst>
                                        <p:tav tm="0">
                                          <p:val>
                                            <p:strVal val="#ppt_x"/>
                                          </p:val>
                                        </p:tav>
                                        <p:tav tm="100000">
                                          <p:val>
                                            <p:strVal val="#ppt_x"/>
                                          </p:val>
                                        </p:tav>
                                      </p:tavLst>
                                    </p:anim>
                                    <p:anim calcmode="lin" valueType="num">
                                      <p:cBhvr>
                                        <p:cTn id="78" dur="1000" fill="hold"/>
                                        <p:tgtEl>
                                          <p:spTgt spid="4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1000"/>
                                        <p:tgtEl>
                                          <p:spTgt spid="7"/>
                                        </p:tgtEl>
                                      </p:cBhvr>
                                    </p:animEffect>
                                    <p:anim calcmode="lin" valueType="num">
                                      <p:cBhvr>
                                        <p:cTn id="82" dur="1000" fill="hold"/>
                                        <p:tgtEl>
                                          <p:spTgt spid="7"/>
                                        </p:tgtEl>
                                        <p:attrNameLst>
                                          <p:attrName>ppt_x</p:attrName>
                                        </p:attrNameLst>
                                      </p:cBhvr>
                                      <p:tavLst>
                                        <p:tav tm="0">
                                          <p:val>
                                            <p:strVal val="#ppt_x"/>
                                          </p:val>
                                        </p:tav>
                                        <p:tav tm="100000">
                                          <p:val>
                                            <p:strVal val="#ppt_x"/>
                                          </p:val>
                                        </p:tav>
                                      </p:tavLst>
                                    </p:anim>
                                    <p:anim calcmode="lin" valueType="num">
                                      <p:cBhvr>
                                        <p:cTn id="8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1000"/>
                                        <p:tgtEl>
                                          <p:spTgt spid="48"/>
                                        </p:tgtEl>
                                      </p:cBhvr>
                                    </p:animEffect>
                                    <p:anim calcmode="lin" valueType="num">
                                      <p:cBhvr>
                                        <p:cTn id="99" dur="1000" fill="hold"/>
                                        <p:tgtEl>
                                          <p:spTgt spid="48"/>
                                        </p:tgtEl>
                                        <p:attrNameLst>
                                          <p:attrName>ppt_x</p:attrName>
                                        </p:attrNameLst>
                                      </p:cBhvr>
                                      <p:tavLst>
                                        <p:tav tm="0">
                                          <p:val>
                                            <p:strVal val="#ppt_x"/>
                                          </p:val>
                                        </p:tav>
                                        <p:tav tm="100000">
                                          <p:val>
                                            <p:strVal val="#ppt_x"/>
                                          </p:val>
                                        </p:tav>
                                      </p:tavLst>
                                    </p:anim>
                                    <p:anim calcmode="lin" valueType="num">
                                      <p:cBhvr>
                                        <p:cTn id="100" dur="1000" fill="hold"/>
                                        <p:tgtEl>
                                          <p:spTgt spid="48"/>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1000"/>
                                        <p:tgtEl>
                                          <p:spTgt spid="10"/>
                                        </p:tgtEl>
                                      </p:cBhvr>
                                    </p:animEffect>
                                    <p:anim calcmode="lin" valueType="num">
                                      <p:cBhvr>
                                        <p:cTn id="109" dur="1000" fill="hold"/>
                                        <p:tgtEl>
                                          <p:spTgt spid="10"/>
                                        </p:tgtEl>
                                        <p:attrNameLst>
                                          <p:attrName>ppt_x</p:attrName>
                                        </p:attrNameLst>
                                      </p:cBhvr>
                                      <p:tavLst>
                                        <p:tav tm="0">
                                          <p:val>
                                            <p:strVal val="#ppt_x"/>
                                          </p:val>
                                        </p:tav>
                                        <p:tav tm="100000">
                                          <p:val>
                                            <p:strVal val="#ppt_x"/>
                                          </p:val>
                                        </p:tav>
                                      </p:tavLst>
                                    </p:anim>
                                    <p:anim calcmode="lin" valueType="num">
                                      <p:cBhvr>
                                        <p:cTn id="11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8401C-9252-6B4B-DB46-E361641AF6C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4AF84CC-9385-C288-0372-31C234E9F47C}"/>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a-IR" dirty="0"/>
              <a:t>      </a:t>
            </a:r>
            <a:r>
              <a:rPr lang="en-US" sz="2400" b="1" dirty="0"/>
              <a:t>Materials and methods</a:t>
            </a:r>
            <a:endParaRPr lang="en-US" b="1" dirty="0"/>
          </a:p>
        </p:txBody>
      </p:sp>
      <p:sp>
        <p:nvSpPr>
          <p:cNvPr id="8" name="Arrow: Pentagon 7">
            <a:extLst>
              <a:ext uri="{FF2B5EF4-FFF2-40B4-BE49-F238E27FC236}">
                <a16:creationId xmlns:a16="http://schemas.microsoft.com/office/drawing/2014/main" id="{712ABD55-A47B-A1AE-F6A6-B80B0F1AAEEB}"/>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69D29259-D371-5C84-E5ED-4B31998CDADC}"/>
              </a:ext>
            </a:extLst>
          </p:cNvPr>
          <p:cNvSpPr txBox="1"/>
          <p:nvPr/>
        </p:nvSpPr>
        <p:spPr>
          <a:xfrm>
            <a:off x="11666667" y="6256129"/>
            <a:ext cx="418704" cy="369332"/>
          </a:xfrm>
          <a:prstGeom prst="rect">
            <a:avLst/>
          </a:prstGeom>
          <a:noFill/>
        </p:spPr>
        <p:txBody>
          <a:bodyPr wrap="none" rtlCol="0">
            <a:spAutoFit/>
          </a:bodyPr>
          <a:lstStyle/>
          <a:p>
            <a:r>
              <a:rPr lang="en-US" dirty="0"/>
              <a:t>26</a:t>
            </a:r>
          </a:p>
        </p:txBody>
      </p:sp>
      <p:sp>
        <p:nvSpPr>
          <p:cNvPr id="4" name="TextBox 3">
            <a:extLst>
              <a:ext uri="{FF2B5EF4-FFF2-40B4-BE49-F238E27FC236}">
                <a16:creationId xmlns:a16="http://schemas.microsoft.com/office/drawing/2014/main" id="{6D06B51B-F48A-2C21-C45F-9ED0263E0EEA}"/>
              </a:ext>
            </a:extLst>
          </p:cNvPr>
          <p:cNvSpPr txBox="1"/>
          <p:nvPr/>
        </p:nvSpPr>
        <p:spPr>
          <a:xfrm>
            <a:off x="860196" y="1850305"/>
            <a:ext cx="1385742" cy="1200329"/>
          </a:xfrm>
          <a:prstGeom prst="rect">
            <a:avLst/>
          </a:prstGeom>
          <a:noFill/>
        </p:spPr>
        <p:txBody>
          <a:bodyPr wrap="square" rtlCol="0">
            <a:spAutoFit/>
          </a:bodyPr>
          <a:lstStyle/>
          <a:p>
            <a:r>
              <a:rPr lang="en-US" sz="2400" b="1" dirty="0">
                <a:solidFill>
                  <a:schemeClr val="bg1"/>
                </a:solidFill>
              </a:rPr>
              <a:t>Initial Dosing of FSH</a:t>
            </a:r>
          </a:p>
        </p:txBody>
      </p:sp>
      <p:sp>
        <p:nvSpPr>
          <p:cNvPr id="11" name="TextBox 10">
            <a:extLst>
              <a:ext uri="{FF2B5EF4-FFF2-40B4-BE49-F238E27FC236}">
                <a16:creationId xmlns:a16="http://schemas.microsoft.com/office/drawing/2014/main" id="{F401A54A-2CFC-46B6-2BCD-C1932F31AA46}"/>
              </a:ext>
            </a:extLst>
          </p:cNvPr>
          <p:cNvSpPr txBox="1"/>
          <p:nvPr/>
        </p:nvSpPr>
        <p:spPr>
          <a:xfrm>
            <a:off x="664984" y="2865968"/>
            <a:ext cx="6122708" cy="369332"/>
          </a:xfrm>
          <a:prstGeom prst="rect">
            <a:avLst/>
          </a:prstGeom>
          <a:noFill/>
        </p:spPr>
        <p:txBody>
          <a:bodyPr wrap="square">
            <a:spAutoFit/>
          </a:bodyPr>
          <a:lstStyle/>
          <a:p>
            <a:r>
              <a:rPr lang="en-US" b="1" dirty="0">
                <a:solidFill>
                  <a:schemeClr val="bg1"/>
                </a:solidFill>
              </a:rPr>
              <a:t>Initial Dosing</a:t>
            </a:r>
          </a:p>
        </p:txBody>
      </p:sp>
      <p:sp>
        <p:nvSpPr>
          <p:cNvPr id="2" name="Rectangle: Top Corners Rounded 1">
            <a:extLst>
              <a:ext uri="{FF2B5EF4-FFF2-40B4-BE49-F238E27FC236}">
                <a16:creationId xmlns:a16="http://schemas.microsoft.com/office/drawing/2014/main" id="{C2A4A173-179F-173A-91FA-1A8D74D52408}"/>
              </a:ext>
            </a:extLst>
          </p:cNvPr>
          <p:cNvSpPr/>
          <p:nvPr/>
        </p:nvSpPr>
        <p:spPr>
          <a:xfrm>
            <a:off x="174292" y="1560122"/>
            <a:ext cx="2650787" cy="4603684"/>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0" name="TextBox 9">
            <a:extLst>
              <a:ext uri="{FF2B5EF4-FFF2-40B4-BE49-F238E27FC236}">
                <a16:creationId xmlns:a16="http://schemas.microsoft.com/office/drawing/2014/main" id="{29443D50-6FA2-CC5D-992E-3FED460F1A5C}"/>
              </a:ext>
            </a:extLst>
          </p:cNvPr>
          <p:cNvSpPr txBox="1"/>
          <p:nvPr/>
        </p:nvSpPr>
        <p:spPr>
          <a:xfrm>
            <a:off x="357727" y="2628629"/>
            <a:ext cx="2722863" cy="2246769"/>
          </a:xfrm>
          <a:prstGeom prst="rect">
            <a:avLst/>
          </a:prstGeom>
          <a:noFill/>
        </p:spPr>
        <p:txBody>
          <a:bodyPr wrap="square">
            <a:spAutoFit/>
          </a:bodyPr>
          <a:lstStyle/>
          <a:p>
            <a:r>
              <a:rPr lang="en-US" sz="2000" dirty="0"/>
              <a:t>Data from IVF Asada Ladies Clinic records, including follicles, hormones, age, and AMH, were collected and preprocessed for</a:t>
            </a:r>
            <a:r>
              <a:rPr lang="fa-IR" sz="2000" dirty="0"/>
              <a:t> </a:t>
            </a:r>
            <a:r>
              <a:rPr lang="en-US" sz="2000" dirty="0"/>
              <a:t> modeling.</a:t>
            </a:r>
          </a:p>
        </p:txBody>
      </p:sp>
      <p:sp>
        <p:nvSpPr>
          <p:cNvPr id="15" name="Rectangle: Top Corners Rounded 14">
            <a:extLst>
              <a:ext uri="{FF2B5EF4-FFF2-40B4-BE49-F238E27FC236}">
                <a16:creationId xmlns:a16="http://schemas.microsoft.com/office/drawing/2014/main" id="{9B146AB7-7751-2A26-D15C-CEB33EB07AE8}"/>
              </a:ext>
            </a:extLst>
          </p:cNvPr>
          <p:cNvSpPr/>
          <p:nvPr/>
        </p:nvSpPr>
        <p:spPr>
          <a:xfrm>
            <a:off x="3020290" y="1560121"/>
            <a:ext cx="2892839" cy="4603685"/>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7" name="TextBox 16">
            <a:extLst>
              <a:ext uri="{FF2B5EF4-FFF2-40B4-BE49-F238E27FC236}">
                <a16:creationId xmlns:a16="http://schemas.microsoft.com/office/drawing/2014/main" id="{39FD65BD-AAF0-3E51-DC6A-ED2AED4BD302}"/>
              </a:ext>
            </a:extLst>
          </p:cNvPr>
          <p:cNvSpPr txBox="1"/>
          <p:nvPr/>
        </p:nvSpPr>
        <p:spPr>
          <a:xfrm>
            <a:off x="3049495" y="2314235"/>
            <a:ext cx="2619778" cy="2862322"/>
          </a:xfrm>
          <a:prstGeom prst="rect">
            <a:avLst/>
          </a:prstGeom>
          <a:noFill/>
        </p:spPr>
        <p:txBody>
          <a:bodyPr wrap="square">
            <a:spAutoFit/>
          </a:bodyPr>
          <a:lstStyle/>
          <a:p>
            <a:br>
              <a:rPr lang="en-US" sz="2000" dirty="0"/>
            </a:br>
            <a:r>
              <a:rPr lang="en-US" sz="2000" dirty="0"/>
              <a:t>The AACS system had two models: oocyte retrieval and prescription inference, predicting optimal retrieval timing and appropriate medications.</a:t>
            </a:r>
          </a:p>
        </p:txBody>
      </p:sp>
      <p:sp>
        <p:nvSpPr>
          <p:cNvPr id="19" name="Rectangle: Top Corners Rounded 18">
            <a:extLst>
              <a:ext uri="{FF2B5EF4-FFF2-40B4-BE49-F238E27FC236}">
                <a16:creationId xmlns:a16="http://schemas.microsoft.com/office/drawing/2014/main" id="{0A18DB35-72A7-1158-5E7A-B4868B7EC009}"/>
              </a:ext>
            </a:extLst>
          </p:cNvPr>
          <p:cNvSpPr/>
          <p:nvPr/>
        </p:nvSpPr>
        <p:spPr>
          <a:xfrm>
            <a:off x="6144207" y="1560121"/>
            <a:ext cx="2892201" cy="4595581"/>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4" name="Rectangle: Top Corners Rounded 23">
            <a:extLst>
              <a:ext uri="{FF2B5EF4-FFF2-40B4-BE49-F238E27FC236}">
                <a16:creationId xmlns:a16="http://schemas.microsoft.com/office/drawing/2014/main" id="{A9F7E59C-DB17-356C-85F6-4021EB28CC8D}"/>
              </a:ext>
            </a:extLst>
          </p:cNvPr>
          <p:cNvSpPr/>
          <p:nvPr/>
        </p:nvSpPr>
        <p:spPr>
          <a:xfrm>
            <a:off x="9171710" y="1576148"/>
            <a:ext cx="2845999" cy="4579554"/>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5" name="TextBox 24">
            <a:extLst>
              <a:ext uri="{FF2B5EF4-FFF2-40B4-BE49-F238E27FC236}">
                <a16:creationId xmlns:a16="http://schemas.microsoft.com/office/drawing/2014/main" id="{45D7D9BD-A844-C11D-63E3-8A147E341FDE}"/>
              </a:ext>
            </a:extLst>
          </p:cNvPr>
          <p:cNvSpPr txBox="1"/>
          <p:nvPr/>
        </p:nvSpPr>
        <p:spPr>
          <a:xfrm>
            <a:off x="9427221" y="2266830"/>
            <a:ext cx="2544402" cy="2554545"/>
          </a:xfrm>
          <a:prstGeom prst="rect">
            <a:avLst/>
          </a:prstGeom>
          <a:noFill/>
        </p:spPr>
        <p:txBody>
          <a:bodyPr wrap="square">
            <a:spAutoFit/>
          </a:bodyPr>
          <a:lstStyle/>
          <a:p>
            <a:br>
              <a:rPr lang="en-US" sz="2000" dirty="0"/>
            </a:br>
            <a:r>
              <a:rPr lang="en-US" sz="2000" dirty="0"/>
              <a:t>Models were evaluated using </a:t>
            </a:r>
            <a:r>
              <a:rPr lang="en-US" sz="2000" b="1" dirty="0"/>
              <a:t>Accuracy</a:t>
            </a:r>
            <a:r>
              <a:rPr lang="en-US" sz="2000" dirty="0"/>
              <a:t> and AUC, and feature importance was calculated to aid interpretability.</a:t>
            </a:r>
          </a:p>
        </p:txBody>
      </p:sp>
      <p:sp>
        <p:nvSpPr>
          <p:cNvPr id="26" name="Rectangle 3">
            <a:extLst>
              <a:ext uri="{FF2B5EF4-FFF2-40B4-BE49-F238E27FC236}">
                <a16:creationId xmlns:a16="http://schemas.microsoft.com/office/drawing/2014/main" id="{0CBD0103-6304-0576-6127-F445CB0E499C}"/>
              </a:ext>
            </a:extLst>
          </p:cNvPr>
          <p:cNvSpPr>
            <a:spLocks noChangeArrowheads="1"/>
          </p:cNvSpPr>
          <p:nvPr/>
        </p:nvSpPr>
        <p:spPr bwMode="auto">
          <a:xfrm>
            <a:off x="6305358" y="2599211"/>
            <a:ext cx="273105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000" dirty="0"/>
              <a:t>Models were trained using </a:t>
            </a:r>
            <a:r>
              <a:rPr lang="en-US" sz="2000" dirty="0" err="1"/>
              <a:t>LightGBM</a:t>
            </a:r>
            <a:r>
              <a:rPr lang="en-US" sz="2000" dirty="0"/>
              <a:t> and evaluated with 5-fold cross-validation</a:t>
            </a:r>
            <a:r>
              <a:rPr kumimoji="0" lang="en-US" altLang="en-US" sz="2000" i="0" u="none" strike="noStrike" cap="none" normalizeH="0" baseline="0" dirty="0">
                <a:ln>
                  <a:noFill/>
                </a:ln>
                <a:solidFill>
                  <a:schemeClr val="tx1"/>
                </a:solidFill>
                <a:effectLst/>
              </a:rPr>
              <a:t>.</a:t>
            </a:r>
          </a:p>
          <a:p>
            <a:pPr lvl="0" eaLnBrk="0" fontAlgn="base" hangingPunct="0">
              <a:spcBef>
                <a:spcPct val="0"/>
              </a:spcBef>
              <a:spcAft>
                <a:spcPct val="0"/>
              </a:spcAft>
            </a:pPr>
            <a:r>
              <a:rPr lang="en-US" sz="2000" dirty="0"/>
              <a:t>Data from June 2017 to November 2021 were used.</a:t>
            </a:r>
            <a:endParaRPr kumimoji="0" lang="en-US" altLang="en-US" sz="2000" i="0" u="none" strike="noStrike" cap="none" normalizeH="0" baseline="0" dirty="0">
              <a:ln>
                <a:noFill/>
              </a:ln>
              <a:solidFill>
                <a:schemeClr val="tx1"/>
              </a:solidFill>
              <a:effectLst/>
            </a:endParaRPr>
          </a:p>
        </p:txBody>
      </p:sp>
      <p:sp>
        <p:nvSpPr>
          <p:cNvPr id="28" name="Rectangle 27">
            <a:extLst>
              <a:ext uri="{FF2B5EF4-FFF2-40B4-BE49-F238E27FC236}">
                <a16:creationId xmlns:a16="http://schemas.microsoft.com/office/drawing/2014/main" id="{D0B1B926-E92E-23FF-82D0-F71A86698DF3}"/>
              </a:ext>
            </a:extLst>
          </p:cNvPr>
          <p:cNvSpPr/>
          <p:nvPr/>
        </p:nvSpPr>
        <p:spPr>
          <a:xfrm>
            <a:off x="264857" y="6065830"/>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9" name="Rectangle 28">
            <a:extLst>
              <a:ext uri="{FF2B5EF4-FFF2-40B4-BE49-F238E27FC236}">
                <a16:creationId xmlns:a16="http://schemas.microsoft.com/office/drawing/2014/main" id="{A2C56293-B75E-B407-E8AF-3812B4A3C9D8}"/>
              </a:ext>
            </a:extLst>
          </p:cNvPr>
          <p:cNvSpPr/>
          <p:nvPr/>
        </p:nvSpPr>
        <p:spPr>
          <a:xfrm>
            <a:off x="3280986" y="6036412"/>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0" name="Rectangle 29">
            <a:extLst>
              <a:ext uri="{FF2B5EF4-FFF2-40B4-BE49-F238E27FC236}">
                <a16:creationId xmlns:a16="http://schemas.microsoft.com/office/drawing/2014/main" id="{B94D8281-AA0D-46AE-A159-B52444BCA693}"/>
              </a:ext>
            </a:extLst>
          </p:cNvPr>
          <p:cNvSpPr/>
          <p:nvPr/>
        </p:nvSpPr>
        <p:spPr>
          <a:xfrm>
            <a:off x="6361842" y="6036412"/>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1" name="Rectangle 30">
            <a:extLst>
              <a:ext uri="{FF2B5EF4-FFF2-40B4-BE49-F238E27FC236}">
                <a16:creationId xmlns:a16="http://schemas.microsoft.com/office/drawing/2014/main" id="{02B935CB-5B42-8120-F1D4-F25EC763B157}"/>
              </a:ext>
            </a:extLst>
          </p:cNvPr>
          <p:cNvSpPr/>
          <p:nvPr/>
        </p:nvSpPr>
        <p:spPr>
          <a:xfrm>
            <a:off x="9414263" y="5983636"/>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2" name="Rectangle 31">
            <a:extLst>
              <a:ext uri="{FF2B5EF4-FFF2-40B4-BE49-F238E27FC236}">
                <a16:creationId xmlns:a16="http://schemas.microsoft.com/office/drawing/2014/main" id="{00626AB5-396E-E635-637A-DE0AB458533E}"/>
              </a:ext>
            </a:extLst>
          </p:cNvPr>
          <p:cNvSpPr/>
          <p:nvPr/>
        </p:nvSpPr>
        <p:spPr>
          <a:xfrm>
            <a:off x="1187777" y="1814270"/>
            <a:ext cx="9511645" cy="122877"/>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3" name="Oval 32">
            <a:extLst>
              <a:ext uri="{FF2B5EF4-FFF2-40B4-BE49-F238E27FC236}">
                <a16:creationId xmlns:a16="http://schemas.microsoft.com/office/drawing/2014/main" id="{7117A541-891A-FC49-57DA-3796AFDE50CE}"/>
              </a:ext>
            </a:extLst>
          </p:cNvPr>
          <p:cNvSpPr/>
          <p:nvPr/>
        </p:nvSpPr>
        <p:spPr>
          <a:xfrm>
            <a:off x="1115506" y="176804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4" name="Oval 33">
            <a:extLst>
              <a:ext uri="{FF2B5EF4-FFF2-40B4-BE49-F238E27FC236}">
                <a16:creationId xmlns:a16="http://schemas.microsoft.com/office/drawing/2014/main" id="{5780E001-174A-73FB-1332-82B2ABFD3166}"/>
              </a:ext>
            </a:extLst>
          </p:cNvPr>
          <p:cNvSpPr/>
          <p:nvPr/>
        </p:nvSpPr>
        <p:spPr>
          <a:xfrm>
            <a:off x="4359384" y="176804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5" name="Oval 34">
            <a:extLst>
              <a:ext uri="{FF2B5EF4-FFF2-40B4-BE49-F238E27FC236}">
                <a16:creationId xmlns:a16="http://schemas.microsoft.com/office/drawing/2014/main" id="{35450FE7-51BE-CFA4-435E-5FEDF9B12C45}"/>
              </a:ext>
            </a:extLst>
          </p:cNvPr>
          <p:cNvSpPr/>
          <p:nvPr/>
        </p:nvSpPr>
        <p:spPr>
          <a:xfrm>
            <a:off x="7455544" y="1752481"/>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6" name="Oval 35">
            <a:extLst>
              <a:ext uri="{FF2B5EF4-FFF2-40B4-BE49-F238E27FC236}">
                <a16:creationId xmlns:a16="http://schemas.microsoft.com/office/drawing/2014/main" id="{BF985B6E-FE28-6025-DBB5-1B25EB719B33}"/>
              </a:ext>
            </a:extLst>
          </p:cNvPr>
          <p:cNvSpPr/>
          <p:nvPr/>
        </p:nvSpPr>
        <p:spPr>
          <a:xfrm>
            <a:off x="10510886" y="174896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Tree>
    <p:extLst>
      <p:ext uri="{BB962C8B-B14F-4D97-AF65-F5344CB8AC3E}">
        <p14:creationId xmlns:p14="http://schemas.microsoft.com/office/powerpoint/2010/main" val="159628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5" grpId="0" animBg="1"/>
      <p:bldP spid="17" grpId="0"/>
      <p:bldP spid="19" grpId="0" animBg="1"/>
      <p:bldP spid="24" grpId="0" animBg="1"/>
      <p:bldP spid="25" grpId="0"/>
      <p:bldP spid="26" grpId="0"/>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E7294-2416-E625-70BE-4631DC1D058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FEC36A3-1A42-94D9-267A-5B3E1A108470}"/>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819B65F8-4E62-CA12-D992-848233CFE2CB}"/>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30DB297F-2A99-BD30-F4ED-16E71B57E6A7}"/>
              </a:ext>
            </a:extLst>
          </p:cNvPr>
          <p:cNvSpPr txBox="1"/>
          <p:nvPr/>
        </p:nvSpPr>
        <p:spPr>
          <a:xfrm>
            <a:off x="11666667" y="6228999"/>
            <a:ext cx="418704" cy="369332"/>
          </a:xfrm>
          <a:prstGeom prst="rect">
            <a:avLst/>
          </a:prstGeom>
          <a:noFill/>
        </p:spPr>
        <p:txBody>
          <a:bodyPr wrap="none" rtlCol="0">
            <a:spAutoFit/>
          </a:bodyPr>
          <a:lstStyle/>
          <a:p>
            <a:r>
              <a:rPr lang="en-US" dirty="0"/>
              <a:t>27</a:t>
            </a:r>
          </a:p>
        </p:txBody>
      </p:sp>
      <p:cxnSp>
        <p:nvCxnSpPr>
          <p:cNvPr id="22" name="Straight Connector 21">
            <a:extLst>
              <a:ext uri="{FF2B5EF4-FFF2-40B4-BE49-F238E27FC236}">
                <a16:creationId xmlns:a16="http://schemas.microsoft.com/office/drawing/2014/main" id="{A04E12E0-FAEE-1381-5E62-5687FAE31BA5}"/>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D77B5116-528F-639C-4F52-BECBCBDE6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361" y="2122056"/>
            <a:ext cx="8291278" cy="2613887"/>
          </a:xfrm>
          <a:prstGeom prst="rect">
            <a:avLst/>
          </a:prstGeom>
        </p:spPr>
      </p:pic>
      <p:pic>
        <p:nvPicPr>
          <p:cNvPr id="6" name="Picture 5">
            <a:extLst>
              <a:ext uri="{FF2B5EF4-FFF2-40B4-BE49-F238E27FC236}">
                <a16:creationId xmlns:a16="http://schemas.microsoft.com/office/drawing/2014/main" id="{C8356F5D-8A63-18B3-A008-C5D12B76E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5299" y="2079076"/>
            <a:ext cx="7814822" cy="2451110"/>
          </a:xfrm>
          <a:prstGeom prst="rect">
            <a:avLst/>
          </a:prstGeom>
        </p:spPr>
      </p:pic>
      <p:pic>
        <p:nvPicPr>
          <p:cNvPr id="10" name="Picture 9">
            <a:extLst>
              <a:ext uri="{FF2B5EF4-FFF2-40B4-BE49-F238E27FC236}">
                <a16:creationId xmlns:a16="http://schemas.microsoft.com/office/drawing/2014/main" id="{53D70555-7BED-CE81-79BE-201476C8D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042" y="2117580"/>
            <a:ext cx="7975079" cy="2451110"/>
          </a:xfrm>
          <a:prstGeom prst="rect">
            <a:avLst/>
          </a:prstGeom>
        </p:spPr>
      </p:pic>
      <p:pic>
        <p:nvPicPr>
          <p:cNvPr id="12" name="Picture 11">
            <a:extLst>
              <a:ext uri="{FF2B5EF4-FFF2-40B4-BE49-F238E27FC236}">
                <a16:creationId xmlns:a16="http://schemas.microsoft.com/office/drawing/2014/main" id="{2A9B0666-D493-E926-33E4-654889B913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5299" y="2442066"/>
            <a:ext cx="7748834" cy="1906392"/>
          </a:xfrm>
          <a:prstGeom prst="rect">
            <a:avLst/>
          </a:prstGeom>
        </p:spPr>
      </p:pic>
      <p:pic>
        <p:nvPicPr>
          <p:cNvPr id="14" name="Picture 13">
            <a:extLst>
              <a:ext uri="{FF2B5EF4-FFF2-40B4-BE49-F238E27FC236}">
                <a16:creationId xmlns:a16="http://schemas.microsoft.com/office/drawing/2014/main" id="{050C41BD-683E-ABCB-4AC7-6A744E939A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2322" y="1950328"/>
            <a:ext cx="7181299" cy="2398132"/>
          </a:xfrm>
          <a:prstGeom prst="rect">
            <a:avLst/>
          </a:prstGeom>
        </p:spPr>
      </p:pic>
    </p:spTree>
    <p:extLst>
      <p:ext uri="{BB962C8B-B14F-4D97-AF65-F5344CB8AC3E}">
        <p14:creationId xmlns:p14="http://schemas.microsoft.com/office/powerpoint/2010/main" val="75610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6"/>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mph" presetSubtype="0" fill="hold" nodeType="clickEffect">
                                  <p:stCondLst>
                                    <p:cond delay="0"/>
                                  </p:stCondLst>
                                  <p:childTnLst>
                                    <p:animScale>
                                      <p:cBhvr>
                                        <p:cTn id="39" dur="2000" fill="hold"/>
                                        <p:tgtEl>
                                          <p:spTgt spid="10"/>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mph" presetSubtype="0" fill="hold" nodeType="clickEffect">
                                  <p:stCondLst>
                                    <p:cond delay="0"/>
                                  </p:stCondLst>
                                  <p:childTnLst>
                                    <p:animScale>
                                      <p:cBhvr>
                                        <p:cTn id="53" dur="2000" fill="hold"/>
                                        <p:tgtEl>
                                          <p:spTgt spid="12"/>
                                        </p:tgtEl>
                                      </p:cBhvr>
                                      <p:by x="150000" y="150000"/>
                                    </p:animScale>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nodeType="clickEffect">
                                  <p:stCondLst>
                                    <p:cond delay="0"/>
                                  </p:stCondLst>
                                  <p:childTnLst>
                                    <p:animScale>
                                      <p:cBhvr>
                                        <p:cTn id="67"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09539-3117-8AB6-94FB-F8206ECA6E05}"/>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0814577C-52F0-200F-19CB-80E1AE8B6CC5}"/>
              </a:ext>
            </a:extLst>
          </p:cNvPr>
          <p:cNvSpPr/>
          <p:nvPr/>
        </p:nvSpPr>
        <p:spPr>
          <a:xfrm>
            <a:off x="106629" y="1760383"/>
            <a:ext cx="11972249" cy="213645"/>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sz="1600" b="1" dirty="0">
              <a:solidFill>
                <a:schemeClr val="bg1"/>
              </a:solidFill>
            </a:endParaRPr>
          </a:p>
        </p:txBody>
      </p:sp>
      <p:sp>
        <p:nvSpPr>
          <p:cNvPr id="5" name="Rectangle 4">
            <a:extLst>
              <a:ext uri="{FF2B5EF4-FFF2-40B4-BE49-F238E27FC236}">
                <a16:creationId xmlns:a16="http://schemas.microsoft.com/office/drawing/2014/main" id="{9E942665-47AE-A91F-216B-E200B2C5B3AA}"/>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    Conclusion</a:t>
            </a:r>
            <a:r>
              <a:rPr lang="fa-IR" dirty="0"/>
              <a:t>   </a:t>
            </a:r>
            <a:endParaRPr lang="en-US" b="1" dirty="0"/>
          </a:p>
        </p:txBody>
      </p:sp>
      <p:sp>
        <p:nvSpPr>
          <p:cNvPr id="8" name="Arrow: Pentagon 7">
            <a:extLst>
              <a:ext uri="{FF2B5EF4-FFF2-40B4-BE49-F238E27FC236}">
                <a16:creationId xmlns:a16="http://schemas.microsoft.com/office/drawing/2014/main" id="{D07E3DDC-2D28-E15E-B64D-3F00FC2DBD65}"/>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758637D3-784F-D8A3-760B-DD20E8CA3099}"/>
              </a:ext>
            </a:extLst>
          </p:cNvPr>
          <p:cNvSpPr txBox="1"/>
          <p:nvPr/>
        </p:nvSpPr>
        <p:spPr>
          <a:xfrm>
            <a:off x="11666667" y="6257989"/>
            <a:ext cx="418704" cy="369332"/>
          </a:xfrm>
          <a:prstGeom prst="rect">
            <a:avLst/>
          </a:prstGeom>
          <a:noFill/>
        </p:spPr>
        <p:txBody>
          <a:bodyPr wrap="none" rtlCol="0">
            <a:spAutoFit/>
          </a:bodyPr>
          <a:lstStyle/>
          <a:p>
            <a:r>
              <a:rPr lang="en-US" dirty="0"/>
              <a:t>28</a:t>
            </a:r>
          </a:p>
        </p:txBody>
      </p:sp>
      <p:sp>
        <p:nvSpPr>
          <p:cNvPr id="3" name="Flowchart: Delay 2">
            <a:extLst>
              <a:ext uri="{FF2B5EF4-FFF2-40B4-BE49-F238E27FC236}">
                <a16:creationId xmlns:a16="http://schemas.microsoft.com/office/drawing/2014/main" id="{A2613900-C6D4-046E-C655-5CE3F997EB99}"/>
              </a:ext>
            </a:extLst>
          </p:cNvPr>
          <p:cNvSpPr/>
          <p:nvPr/>
        </p:nvSpPr>
        <p:spPr>
          <a:xfrm rot="5400000">
            <a:off x="-462645" y="2659360"/>
            <a:ext cx="3965438" cy="2813903"/>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 name="Oval 3">
            <a:extLst>
              <a:ext uri="{FF2B5EF4-FFF2-40B4-BE49-F238E27FC236}">
                <a16:creationId xmlns:a16="http://schemas.microsoft.com/office/drawing/2014/main" id="{B71459D8-EC5A-553F-2747-9A29AF9C88E6}"/>
              </a:ext>
            </a:extLst>
          </p:cNvPr>
          <p:cNvSpPr/>
          <p:nvPr/>
        </p:nvSpPr>
        <p:spPr>
          <a:xfrm>
            <a:off x="1184616" y="4815075"/>
            <a:ext cx="2890129"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1" name="TextBox 10">
            <a:extLst>
              <a:ext uri="{FF2B5EF4-FFF2-40B4-BE49-F238E27FC236}">
                <a16:creationId xmlns:a16="http://schemas.microsoft.com/office/drawing/2014/main" id="{B7373102-8BB4-EEC3-6B64-035BDAD61120}"/>
              </a:ext>
            </a:extLst>
          </p:cNvPr>
          <p:cNvSpPr txBox="1"/>
          <p:nvPr/>
        </p:nvSpPr>
        <p:spPr>
          <a:xfrm>
            <a:off x="434626" y="2600572"/>
            <a:ext cx="2465107" cy="2739211"/>
          </a:xfrm>
          <a:prstGeom prst="rect">
            <a:avLst/>
          </a:prstGeom>
          <a:noFill/>
        </p:spPr>
        <p:txBody>
          <a:bodyPr wrap="square" rtlCol="0">
            <a:spAutoFit/>
          </a:bodyPr>
          <a:lstStyle/>
          <a:p>
            <a:pPr marL="285750" indent="-285750">
              <a:buFont typeface="Arial" panose="020B0604020202020204" pitchFamily="34" charset="0"/>
              <a:buChar char="•"/>
            </a:pPr>
            <a:r>
              <a:rPr lang="en-US" sz="2000" b="1" dirty="0"/>
              <a:t>Oocyte Retrieval Decision Model</a:t>
            </a:r>
            <a:r>
              <a:rPr lang="fa-IR" sz="2000" b="1" dirty="0"/>
              <a:t>:</a:t>
            </a:r>
            <a:endParaRPr lang="en-US" sz="2000" b="1" dirty="0"/>
          </a:p>
          <a:p>
            <a:pPr lvl="0" eaLnBrk="0" fontAlgn="base" hangingPunct="0">
              <a:spcBef>
                <a:spcPct val="0"/>
              </a:spcBef>
              <a:spcAft>
                <a:spcPct val="0"/>
              </a:spcAft>
            </a:pPr>
            <a:r>
              <a:rPr lang="en-US" altLang="en-US" sz="2000" b="1" dirty="0"/>
              <a:t>     AUC: </a:t>
            </a:r>
            <a:r>
              <a:rPr lang="en-US" altLang="en-US" sz="2000" b="1" dirty="0">
                <a:solidFill>
                  <a:srgbClr val="C00000"/>
                </a:solidFill>
              </a:rPr>
              <a:t>0.964</a:t>
            </a:r>
            <a:r>
              <a:rPr lang="en-US" altLang="en-US" sz="2000" b="1" dirty="0"/>
              <a:t>     </a:t>
            </a:r>
          </a:p>
          <a:p>
            <a:pPr lvl="0" eaLnBrk="0" fontAlgn="base" hangingPunct="0">
              <a:spcBef>
                <a:spcPct val="0"/>
              </a:spcBef>
              <a:spcAft>
                <a:spcPct val="0"/>
              </a:spcAft>
            </a:pPr>
            <a:r>
              <a:rPr lang="en-US" altLang="en-US" sz="2000" b="1" dirty="0"/>
              <a:t>    Accuracy:</a:t>
            </a:r>
            <a:r>
              <a:rPr lang="en-US" altLang="en-US" sz="2000" b="1" dirty="0">
                <a:solidFill>
                  <a:srgbClr val="C00000"/>
                </a:solidFill>
              </a:rPr>
              <a:t> 96.9%</a:t>
            </a:r>
            <a:endParaRPr lang="en-US" altLang="en-US" sz="2000" b="1" dirty="0"/>
          </a:p>
          <a:p>
            <a:pPr marL="285750" indent="-285750" eaLnBrk="0" fontAlgn="base" hangingPunct="0">
              <a:spcBef>
                <a:spcPct val="0"/>
              </a:spcBef>
              <a:spcAft>
                <a:spcPct val="0"/>
              </a:spcAft>
              <a:buFont typeface="Arial" panose="020B0604020202020204" pitchFamily="34" charset="0"/>
              <a:buChar char="•"/>
            </a:pPr>
            <a:r>
              <a:rPr lang="en-US" altLang="en-US" sz="2000" b="1" dirty="0"/>
              <a:t>HMG: AUC </a:t>
            </a:r>
            <a:r>
              <a:rPr lang="en-US" altLang="en-US" sz="2000" b="1" dirty="0">
                <a:solidFill>
                  <a:srgbClr val="C00000"/>
                </a:solidFill>
              </a:rPr>
              <a:t>0.914, </a:t>
            </a:r>
            <a:r>
              <a:rPr lang="en-US" altLang="en-US" sz="2000" b="1" dirty="0"/>
              <a:t>Accuracy </a:t>
            </a:r>
            <a:r>
              <a:rPr lang="en-US" altLang="en-US" sz="2000" b="1" dirty="0">
                <a:solidFill>
                  <a:srgbClr val="C00000"/>
                </a:solidFill>
              </a:rPr>
              <a:t>71.9%</a:t>
            </a:r>
          </a:p>
          <a:p>
            <a:pPr marL="285750" lvl="0" indent="-285750" eaLnBrk="0" fontAlgn="base" hangingPunct="0">
              <a:spcBef>
                <a:spcPct val="0"/>
              </a:spcBef>
              <a:spcAft>
                <a:spcPct val="0"/>
              </a:spcAft>
              <a:buFont typeface="Arial" panose="020B0604020202020204" pitchFamily="34" charset="0"/>
              <a:buChar char="•"/>
            </a:pPr>
            <a:endParaRPr lang="en-US" altLang="en-US" sz="2000" b="1" dirty="0"/>
          </a:p>
          <a:p>
            <a:endParaRPr lang="fa-IR" sz="1200" b="1" dirty="0"/>
          </a:p>
          <a:p>
            <a:endParaRPr lang="fa-IR" sz="2000" b="1" dirty="0"/>
          </a:p>
        </p:txBody>
      </p:sp>
      <p:sp>
        <p:nvSpPr>
          <p:cNvPr id="12" name="Flowchart: Delay 11">
            <a:extLst>
              <a:ext uri="{FF2B5EF4-FFF2-40B4-BE49-F238E27FC236}">
                <a16:creationId xmlns:a16="http://schemas.microsoft.com/office/drawing/2014/main" id="{457F55A5-449B-8CBC-EE50-01E8528C4F4D}"/>
              </a:ext>
            </a:extLst>
          </p:cNvPr>
          <p:cNvSpPr/>
          <p:nvPr/>
        </p:nvSpPr>
        <p:spPr>
          <a:xfrm rot="5400000">
            <a:off x="2548036" y="2572428"/>
            <a:ext cx="3965438" cy="2967874"/>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3" name="Oval 12">
            <a:extLst>
              <a:ext uri="{FF2B5EF4-FFF2-40B4-BE49-F238E27FC236}">
                <a16:creationId xmlns:a16="http://schemas.microsoft.com/office/drawing/2014/main" id="{D61C83DB-110E-56F1-06B9-FB78131B9955}"/>
              </a:ext>
            </a:extLst>
          </p:cNvPr>
          <p:cNvSpPr/>
          <p:nvPr/>
        </p:nvSpPr>
        <p:spPr>
          <a:xfrm>
            <a:off x="3761302" y="4413278"/>
            <a:ext cx="2967874"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6" name="Flowchart: Delay 15">
            <a:extLst>
              <a:ext uri="{FF2B5EF4-FFF2-40B4-BE49-F238E27FC236}">
                <a16:creationId xmlns:a16="http://schemas.microsoft.com/office/drawing/2014/main" id="{A13E1B18-F24C-D630-54D6-A1427D3F7822}"/>
              </a:ext>
            </a:extLst>
          </p:cNvPr>
          <p:cNvSpPr/>
          <p:nvPr/>
        </p:nvSpPr>
        <p:spPr>
          <a:xfrm rot="5400000">
            <a:off x="5601541" y="2659361"/>
            <a:ext cx="3965438" cy="2813900"/>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7" name="Oval 16">
            <a:extLst>
              <a:ext uri="{FF2B5EF4-FFF2-40B4-BE49-F238E27FC236}">
                <a16:creationId xmlns:a16="http://schemas.microsoft.com/office/drawing/2014/main" id="{4E77E693-CB84-C5F7-0624-0123C3EBBA88}"/>
              </a:ext>
            </a:extLst>
          </p:cNvPr>
          <p:cNvSpPr/>
          <p:nvPr/>
        </p:nvSpPr>
        <p:spPr>
          <a:xfrm>
            <a:off x="6910642" y="4535540"/>
            <a:ext cx="2770691"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8" name="Flowchart: Delay 17">
            <a:extLst>
              <a:ext uri="{FF2B5EF4-FFF2-40B4-BE49-F238E27FC236}">
                <a16:creationId xmlns:a16="http://schemas.microsoft.com/office/drawing/2014/main" id="{81D1C4D0-4069-C8A4-D6A4-472BBCBAEF09}"/>
              </a:ext>
            </a:extLst>
          </p:cNvPr>
          <p:cNvSpPr/>
          <p:nvPr/>
        </p:nvSpPr>
        <p:spPr>
          <a:xfrm rot="5400000">
            <a:off x="8609866" y="2590187"/>
            <a:ext cx="3965438" cy="2972585"/>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9" name="Oval 18">
            <a:extLst>
              <a:ext uri="{FF2B5EF4-FFF2-40B4-BE49-F238E27FC236}">
                <a16:creationId xmlns:a16="http://schemas.microsoft.com/office/drawing/2014/main" id="{6DCB2334-E5A6-2A7F-70EB-54528817A5E7}"/>
              </a:ext>
            </a:extLst>
          </p:cNvPr>
          <p:cNvSpPr/>
          <p:nvPr/>
        </p:nvSpPr>
        <p:spPr>
          <a:xfrm>
            <a:off x="9572339" y="4336180"/>
            <a:ext cx="2695664" cy="1901814"/>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0" name="TextBox 19">
            <a:extLst>
              <a:ext uri="{FF2B5EF4-FFF2-40B4-BE49-F238E27FC236}">
                <a16:creationId xmlns:a16="http://schemas.microsoft.com/office/drawing/2014/main" id="{882FE6BA-A2B1-5DB2-5C1C-6286E8CDD49F}"/>
              </a:ext>
            </a:extLst>
          </p:cNvPr>
          <p:cNvSpPr txBox="1"/>
          <p:nvPr/>
        </p:nvSpPr>
        <p:spPr>
          <a:xfrm>
            <a:off x="6550114" y="2526379"/>
            <a:ext cx="2300475" cy="2246769"/>
          </a:xfrm>
          <a:prstGeom prst="rect">
            <a:avLst/>
          </a:prstGeom>
          <a:noFill/>
        </p:spPr>
        <p:txBody>
          <a:bodyPr wrap="square" rtlCol="0">
            <a:spAutoFit/>
          </a:bodyPr>
          <a:lstStyle/>
          <a:p>
            <a:r>
              <a:rPr lang="en-US" altLang="en-US" sz="2000" b="1" dirty="0"/>
              <a:t>High accuracy and AUC: The models reliably predict oocyte retrieval timing and medication decisions</a:t>
            </a:r>
            <a:r>
              <a:rPr lang="fa-IR" altLang="en-US" sz="2000" b="1" dirty="0"/>
              <a:t>.</a:t>
            </a:r>
            <a:endParaRPr lang="en-US" sz="2000" dirty="0"/>
          </a:p>
        </p:txBody>
      </p:sp>
      <p:sp>
        <p:nvSpPr>
          <p:cNvPr id="23" name="Rectangle 22">
            <a:extLst>
              <a:ext uri="{FF2B5EF4-FFF2-40B4-BE49-F238E27FC236}">
                <a16:creationId xmlns:a16="http://schemas.microsoft.com/office/drawing/2014/main" id="{AFFC61C7-58FE-0E6C-B136-B5DA2208354D}"/>
              </a:ext>
            </a:extLst>
          </p:cNvPr>
          <p:cNvSpPr>
            <a:spLocks noChangeArrowheads="1"/>
          </p:cNvSpPr>
          <p:nvPr/>
        </p:nvSpPr>
        <p:spPr bwMode="auto">
          <a:xfrm>
            <a:off x="9528424" y="2513394"/>
            <a:ext cx="255045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2000" b="1" dirty="0"/>
              <a:t>Key clinical insights: Follicle size and hormone levels are the most important features guiding IVF treatment.</a:t>
            </a: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24" name="Oval 23">
            <a:extLst>
              <a:ext uri="{FF2B5EF4-FFF2-40B4-BE49-F238E27FC236}">
                <a16:creationId xmlns:a16="http://schemas.microsoft.com/office/drawing/2014/main" id="{3E7192CD-5AD6-E122-715F-686B5A7B806E}"/>
              </a:ext>
            </a:extLst>
          </p:cNvPr>
          <p:cNvSpPr/>
          <p:nvPr/>
        </p:nvSpPr>
        <p:spPr>
          <a:xfrm>
            <a:off x="1062874"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5" name="Oval 24">
            <a:extLst>
              <a:ext uri="{FF2B5EF4-FFF2-40B4-BE49-F238E27FC236}">
                <a16:creationId xmlns:a16="http://schemas.microsoft.com/office/drawing/2014/main" id="{B22274DA-DFAA-05EA-881F-DECF587342E2}"/>
              </a:ext>
            </a:extLst>
          </p:cNvPr>
          <p:cNvSpPr/>
          <p:nvPr/>
        </p:nvSpPr>
        <p:spPr>
          <a:xfrm>
            <a:off x="1210165" y="1686172"/>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01</a:t>
            </a:r>
          </a:p>
        </p:txBody>
      </p:sp>
      <p:sp>
        <p:nvSpPr>
          <p:cNvPr id="26" name="Oval 25">
            <a:extLst>
              <a:ext uri="{FF2B5EF4-FFF2-40B4-BE49-F238E27FC236}">
                <a16:creationId xmlns:a16="http://schemas.microsoft.com/office/drawing/2014/main" id="{5BBEC878-B277-5109-A217-7C203993DE11}"/>
              </a:ext>
            </a:extLst>
          </p:cNvPr>
          <p:cNvSpPr/>
          <p:nvPr/>
        </p:nvSpPr>
        <p:spPr>
          <a:xfrm>
            <a:off x="4054314"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7" name="Oval 26">
            <a:extLst>
              <a:ext uri="{FF2B5EF4-FFF2-40B4-BE49-F238E27FC236}">
                <a16:creationId xmlns:a16="http://schemas.microsoft.com/office/drawing/2014/main" id="{31703838-5E09-DA92-17A7-C2A3B00DB9A2}"/>
              </a:ext>
            </a:extLst>
          </p:cNvPr>
          <p:cNvSpPr/>
          <p:nvPr/>
        </p:nvSpPr>
        <p:spPr>
          <a:xfrm>
            <a:off x="4201605" y="1686172"/>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02</a:t>
            </a:r>
          </a:p>
        </p:txBody>
      </p:sp>
      <p:sp>
        <p:nvSpPr>
          <p:cNvPr id="28" name="Oval 27">
            <a:extLst>
              <a:ext uri="{FF2B5EF4-FFF2-40B4-BE49-F238E27FC236}">
                <a16:creationId xmlns:a16="http://schemas.microsoft.com/office/drawing/2014/main" id="{C64C625A-904C-60F6-72D6-BE0993345237}"/>
              </a:ext>
            </a:extLst>
          </p:cNvPr>
          <p:cNvSpPr/>
          <p:nvPr/>
        </p:nvSpPr>
        <p:spPr>
          <a:xfrm>
            <a:off x="7116056"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9" name="Oval 28">
            <a:extLst>
              <a:ext uri="{FF2B5EF4-FFF2-40B4-BE49-F238E27FC236}">
                <a16:creationId xmlns:a16="http://schemas.microsoft.com/office/drawing/2014/main" id="{6AE700B1-C1AF-F434-961D-1C0894D099D9}"/>
              </a:ext>
            </a:extLst>
          </p:cNvPr>
          <p:cNvSpPr/>
          <p:nvPr/>
        </p:nvSpPr>
        <p:spPr>
          <a:xfrm>
            <a:off x="7263347" y="1676835"/>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03</a:t>
            </a:r>
          </a:p>
        </p:txBody>
      </p:sp>
      <p:sp>
        <p:nvSpPr>
          <p:cNvPr id="30" name="Oval 29">
            <a:extLst>
              <a:ext uri="{FF2B5EF4-FFF2-40B4-BE49-F238E27FC236}">
                <a16:creationId xmlns:a16="http://schemas.microsoft.com/office/drawing/2014/main" id="{028B25CD-F034-725E-814C-5C065344A924}"/>
              </a:ext>
            </a:extLst>
          </p:cNvPr>
          <p:cNvSpPr/>
          <p:nvPr/>
        </p:nvSpPr>
        <p:spPr>
          <a:xfrm>
            <a:off x="10224152" y="1543617"/>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31" name="Oval 30">
            <a:extLst>
              <a:ext uri="{FF2B5EF4-FFF2-40B4-BE49-F238E27FC236}">
                <a16:creationId xmlns:a16="http://schemas.microsoft.com/office/drawing/2014/main" id="{CE3C25F9-599B-A4B7-24BB-C8DC0FDCF65D}"/>
              </a:ext>
            </a:extLst>
          </p:cNvPr>
          <p:cNvSpPr/>
          <p:nvPr/>
        </p:nvSpPr>
        <p:spPr>
          <a:xfrm>
            <a:off x="10371443" y="1676835"/>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04</a:t>
            </a:r>
          </a:p>
        </p:txBody>
      </p:sp>
      <p:sp>
        <p:nvSpPr>
          <p:cNvPr id="7" name="Rectangle 3">
            <a:extLst>
              <a:ext uri="{FF2B5EF4-FFF2-40B4-BE49-F238E27FC236}">
                <a16:creationId xmlns:a16="http://schemas.microsoft.com/office/drawing/2014/main" id="{849D40C0-8158-B0B7-31C4-08D990DEE025}"/>
              </a:ext>
            </a:extLst>
          </p:cNvPr>
          <p:cNvSpPr>
            <a:spLocks noChangeArrowheads="1"/>
          </p:cNvSpPr>
          <p:nvPr/>
        </p:nvSpPr>
        <p:spPr bwMode="auto">
          <a:xfrm>
            <a:off x="0" y="-184667"/>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4">
            <a:extLst>
              <a:ext uri="{FF2B5EF4-FFF2-40B4-BE49-F238E27FC236}">
                <a16:creationId xmlns:a16="http://schemas.microsoft.com/office/drawing/2014/main" id="{8AC5DEA6-6C46-0481-7F4F-600E9B750E95}"/>
              </a:ext>
            </a:extLst>
          </p:cNvPr>
          <p:cNvSpPr>
            <a:spLocks noChangeArrowheads="1"/>
          </p:cNvSpPr>
          <p:nvPr/>
        </p:nvSpPr>
        <p:spPr bwMode="auto">
          <a:xfrm>
            <a:off x="3362417" y="2585294"/>
            <a:ext cx="2657598"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b="1" dirty="0"/>
              <a:t>H</a:t>
            </a:r>
            <a:r>
              <a:rPr kumimoji="0" lang="en-US" altLang="en-US" sz="2000" b="1" i="0" u="none" strike="noStrike" cap="none" normalizeH="0" baseline="0" dirty="0">
                <a:ln>
                  <a:noFill/>
                </a:ln>
                <a:solidFill>
                  <a:schemeClr val="tx1"/>
                </a:solidFill>
                <a:effectLst/>
              </a:rPr>
              <a:t>CG: AUC </a:t>
            </a:r>
            <a:r>
              <a:rPr kumimoji="0" lang="en-US" altLang="en-US" sz="2000" b="1" i="0" u="none" strike="noStrike" cap="none" normalizeH="0" baseline="0" dirty="0">
                <a:ln>
                  <a:noFill/>
                </a:ln>
                <a:solidFill>
                  <a:srgbClr val="C00000"/>
                </a:solidFill>
                <a:effectLst/>
              </a:rPr>
              <a:t>0.937, </a:t>
            </a:r>
            <a:r>
              <a:rPr kumimoji="0" lang="en-US" altLang="en-US" sz="2000" b="1" i="0" u="none" strike="noStrike" cap="none" normalizeH="0" baseline="0" dirty="0">
                <a:ln>
                  <a:noFill/>
                </a:ln>
                <a:solidFill>
                  <a:schemeClr val="tx1"/>
                </a:solidFill>
                <a:effectLst/>
              </a:rPr>
              <a:t>Accuracy </a:t>
            </a:r>
            <a:r>
              <a:rPr kumimoji="0" lang="en-US" altLang="en-US" sz="2000" b="1" i="0" u="none" strike="noStrike" cap="none" normalizeH="0" baseline="0" dirty="0">
                <a:ln>
                  <a:noFill/>
                </a:ln>
                <a:solidFill>
                  <a:srgbClr val="C00000"/>
                </a:solidFill>
                <a:effectLst/>
              </a:rPr>
              <a:t>93.5%</a:t>
            </a:r>
          </a:p>
          <a:p>
            <a:pPr marR="0" lvl="0" algn="l"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err="1">
                <a:ln>
                  <a:noFill/>
                </a:ln>
                <a:solidFill>
                  <a:schemeClr val="tx1"/>
                </a:solidFill>
                <a:effectLst/>
              </a:rPr>
              <a:t>Cetrorelix</a:t>
            </a:r>
            <a:r>
              <a:rPr kumimoji="0" lang="en-US" altLang="en-US" sz="2000" b="1" i="0" u="none" strike="noStrike" cap="none" normalizeH="0" baseline="0" dirty="0">
                <a:ln>
                  <a:noFill/>
                </a:ln>
                <a:solidFill>
                  <a:schemeClr val="tx1"/>
                </a:solidFill>
                <a:effectLst/>
              </a:rPr>
              <a:t>: AUC </a:t>
            </a:r>
            <a:r>
              <a:rPr kumimoji="0" lang="en-US" altLang="en-US" sz="2000" b="1" i="0" u="none" strike="noStrike" cap="none" normalizeH="0" baseline="0" dirty="0">
                <a:ln>
                  <a:noFill/>
                </a:ln>
                <a:solidFill>
                  <a:srgbClr val="C00000"/>
                </a:solidFill>
                <a:effectLst/>
              </a:rPr>
              <a:t>0.966</a:t>
            </a:r>
            <a:r>
              <a:rPr kumimoji="0" lang="en-US" altLang="en-US" sz="2000" b="1" i="0" u="none" strike="noStrike" cap="none" normalizeH="0" baseline="0" dirty="0">
                <a:ln>
                  <a:noFill/>
                </a:ln>
                <a:solidFill>
                  <a:schemeClr val="tx1"/>
                </a:solidFill>
                <a:effectLst/>
              </a:rPr>
              <a:t>, Accuracy </a:t>
            </a:r>
            <a:r>
              <a:rPr kumimoji="0" lang="en-US" altLang="en-US" sz="2000" b="1" i="0" u="none" strike="noStrike" cap="none" normalizeH="0" baseline="0" dirty="0">
                <a:ln>
                  <a:noFill/>
                </a:ln>
                <a:solidFill>
                  <a:srgbClr val="C00000"/>
                </a:solidFill>
                <a:effectLst/>
              </a:rPr>
              <a:t>88.6%</a:t>
            </a:r>
          </a:p>
          <a:p>
            <a:pPr marR="0" lvl="0" algn="l"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none" strike="noStrike" cap="none" normalizeH="0" baseline="0" dirty="0">
                <a:ln>
                  <a:noFill/>
                </a:ln>
                <a:solidFill>
                  <a:schemeClr val="tx1"/>
                </a:solidFill>
                <a:effectLst/>
              </a:rPr>
              <a:t>Estradiol: AUC </a:t>
            </a:r>
            <a:r>
              <a:rPr kumimoji="0" lang="en-US" altLang="en-US" sz="2000" b="1" i="0" u="none" strike="noStrike" cap="none" normalizeH="0" baseline="0" dirty="0">
                <a:ln>
                  <a:noFill/>
                </a:ln>
                <a:solidFill>
                  <a:srgbClr val="C00000"/>
                </a:solidFill>
                <a:effectLst/>
              </a:rPr>
              <a:t>0.976, </a:t>
            </a:r>
            <a:r>
              <a:rPr kumimoji="0" lang="en-US" altLang="en-US" sz="2000" b="1" i="0" u="none" strike="noStrike" cap="none" normalizeH="0" baseline="0" dirty="0">
                <a:ln>
                  <a:noFill/>
                </a:ln>
                <a:solidFill>
                  <a:schemeClr val="tx1"/>
                </a:solidFill>
                <a:effectLst/>
              </a:rPr>
              <a:t>Accuracy </a:t>
            </a:r>
            <a:r>
              <a:rPr kumimoji="0" lang="en-US" altLang="en-US" sz="2000" b="1" i="0" u="none" strike="noStrike" cap="none" normalizeH="0" baseline="0" dirty="0">
                <a:ln>
                  <a:noFill/>
                </a:ln>
                <a:solidFill>
                  <a:srgbClr val="C00000"/>
                </a:solidFill>
                <a:effectLst/>
              </a:rPr>
              <a:t>93.6%</a:t>
            </a:r>
          </a:p>
        </p:txBody>
      </p:sp>
    </p:spTree>
    <p:extLst>
      <p:ext uri="{BB962C8B-B14F-4D97-AF65-F5344CB8AC3E}">
        <p14:creationId xmlns:p14="http://schemas.microsoft.com/office/powerpoint/2010/main" val="132816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9AEDB-7255-6D99-C915-2075D8491F4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D6F3A78-B8CF-FA1B-97D9-45A85AC601E9}"/>
              </a:ext>
            </a:extLst>
          </p:cNvPr>
          <p:cNvSpPr/>
          <p:nvPr/>
        </p:nvSpPr>
        <p:spPr>
          <a:xfrm>
            <a:off x="-1" y="73997"/>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E7C077B-8C66-6CAE-3765-5FA9A870E72E}"/>
              </a:ext>
            </a:extLst>
          </p:cNvPr>
          <p:cNvSpPr txBox="1"/>
          <p:nvPr/>
        </p:nvSpPr>
        <p:spPr>
          <a:xfrm>
            <a:off x="378862" y="73997"/>
            <a:ext cx="2215299" cy="523220"/>
          </a:xfrm>
          <a:prstGeom prst="rect">
            <a:avLst/>
          </a:prstGeom>
          <a:noFill/>
        </p:spPr>
        <p:txBody>
          <a:bodyPr wrap="square" rtlCol="0">
            <a:spAutoFit/>
          </a:bodyPr>
          <a:lstStyle/>
          <a:p>
            <a:r>
              <a:rPr lang="en-US" sz="2800" b="1" dirty="0">
                <a:solidFill>
                  <a:schemeClr val="bg1"/>
                </a:solidFill>
              </a:rPr>
              <a:t>Infertility </a:t>
            </a:r>
            <a:r>
              <a:rPr lang="en-US" dirty="0"/>
              <a:t> </a:t>
            </a:r>
          </a:p>
        </p:txBody>
      </p:sp>
      <p:sp>
        <p:nvSpPr>
          <p:cNvPr id="8" name="Arrow: Pentagon 7">
            <a:extLst>
              <a:ext uri="{FF2B5EF4-FFF2-40B4-BE49-F238E27FC236}">
                <a16:creationId xmlns:a16="http://schemas.microsoft.com/office/drawing/2014/main" id="{AB53CDD8-1998-3AC5-A854-22D9B5104DBD}"/>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D6D28943-81A6-DC33-0CF0-36DD4FE026A5}"/>
              </a:ext>
            </a:extLst>
          </p:cNvPr>
          <p:cNvSpPr txBox="1"/>
          <p:nvPr/>
        </p:nvSpPr>
        <p:spPr>
          <a:xfrm>
            <a:off x="11722641" y="6260602"/>
            <a:ext cx="312906" cy="369332"/>
          </a:xfrm>
          <a:prstGeom prst="rect">
            <a:avLst/>
          </a:prstGeom>
          <a:noFill/>
        </p:spPr>
        <p:txBody>
          <a:bodyPr wrap="none" rtlCol="0">
            <a:spAutoFit/>
          </a:bodyPr>
          <a:lstStyle/>
          <a:p>
            <a:r>
              <a:rPr lang="en-US" dirty="0"/>
              <a:t>2</a:t>
            </a:r>
          </a:p>
        </p:txBody>
      </p:sp>
      <p:sp>
        <p:nvSpPr>
          <p:cNvPr id="2" name="Rectangle: Rounded Corners 1">
            <a:extLst>
              <a:ext uri="{FF2B5EF4-FFF2-40B4-BE49-F238E27FC236}">
                <a16:creationId xmlns:a16="http://schemas.microsoft.com/office/drawing/2014/main" id="{057502B1-0168-63D5-553F-0CA048203365}"/>
              </a:ext>
            </a:extLst>
          </p:cNvPr>
          <p:cNvSpPr/>
          <p:nvPr/>
        </p:nvSpPr>
        <p:spPr>
          <a:xfrm>
            <a:off x="353128" y="1097453"/>
            <a:ext cx="9502509" cy="1046375"/>
          </a:xfrm>
          <a:prstGeom prst="round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t>      </a:t>
            </a:r>
            <a:r>
              <a:rPr lang="en-US" sz="2000" dirty="0"/>
              <a:t>a disease of the male or female reproductive system characterized by the failure to   </a:t>
            </a:r>
          </a:p>
          <a:p>
            <a:r>
              <a:rPr lang="en-US" sz="2000" dirty="0"/>
              <a:t>     achieve pregnancy after 12 months or more of regular unprotected sexual intercourse. </a:t>
            </a:r>
            <a:endParaRPr lang="en-US" sz="2000" dirty="0">
              <a:solidFill>
                <a:schemeClr val="accent6">
                  <a:lumMod val="50000"/>
                </a:schemeClr>
              </a:solidFill>
            </a:endParaRPr>
          </a:p>
        </p:txBody>
      </p:sp>
      <p:sp>
        <p:nvSpPr>
          <p:cNvPr id="3" name="Rectangle: Rounded Corners 2">
            <a:extLst>
              <a:ext uri="{FF2B5EF4-FFF2-40B4-BE49-F238E27FC236}">
                <a16:creationId xmlns:a16="http://schemas.microsoft.com/office/drawing/2014/main" id="{4A7FF94C-C233-DABD-E426-81E41C969AD1}"/>
              </a:ext>
            </a:extLst>
          </p:cNvPr>
          <p:cNvSpPr/>
          <p:nvPr/>
        </p:nvSpPr>
        <p:spPr>
          <a:xfrm>
            <a:off x="208116" y="770891"/>
            <a:ext cx="1896999" cy="516193"/>
          </a:xfrm>
          <a:prstGeom prst="roundRect">
            <a:avLst/>
          </a:prstGeom>
          <a:solidFill>
            <a:schemeClr val="accent6">
              <a:lumMod val="60000"/>
              <a:lumOff val="4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WHO definition</a:t>
            </a:r>
          </a:p>
        </p:txBody>
      </p:sp>
      <p:sp>
        <p:nvSpPr>
          <p:cNvPr id="16" name="Rectangle: Single Corner Snipped 15">
            <a:extLst>
              <a:ext uri="{FF2B5EF4-FFF2-40B4-BE49-F238E27FC236}">
                <a16:creationId xmlns:a16="http://schemas.microsoft.com/office/drawing/2014/main" id="{E70DAC54-4FDD-409D-5FEB-5AA928B8A09D}"/>
              </a:ext>
            </a:extLst>
          </p:cNvPr>
          <p:cNvSpPr/>
          <p:nvPr/>
        </p:nvSpPr>
        <p:spPr>
          <a:xfrm>
            <a:off x="378862" y="2501066"/>
            <a:ext cx="2977080" cy="3259481"/>
          </a:xfrm>
          <a:prstGeom prst="snip1Rect">
            <a:avLst/>
          </a:prstGeom>
          <a:solidFill>
            <a:schemeClr val="accent6">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sz="2000" dirty="0"/>
              <a:t>Ranked as the eighth most severe disability globally, infertility affects one in every six individuals at some point in their lives. </a:t>
            </a:r>
          </a:p>
        </p:txBody>
      </p:sp>
      <p:sp>
        <p:nvSpPr>
          <p:cNvPr id="17" name="Rectangle: Single Corner Snipped 16">
            <a:extLst>
              <a:ext uri="{FF2B5EF4-FFF2-40B4-BE49-F238E27FC236}">
                <a16:creationId xmlns:a16="http://schemas.microsoft.com/office/drawing/2014/main" id="{9DE2970B-BA08-2352-F7F8-FDBD6B29A159}"/>
              </a:ext>
            </a:extLst>
          </p:cNvPr>
          <p:cNvSpPr/>
          <p:nvPr/>
        </p:nvSpPr>
        <p:spPr>
          <a:xfrm>
            <a:off x="3500952" y="2570237"/>
            <a:ext cx="3251953" cy="3205223"/>
          </a:xfrm>
          <a:prstGeom prst="snip1Rect">
            <a:avLst/>
          </a:prstGeom>
          <a:solidFill>
            <a:schemeClr val="accent6">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sz="2000" dirty="0"/>
              <a:t>According to the World Report on Disability (2011), 32.5 million people of reproductive age in low- and middle-income countries suffer from infertility issues</a:t>
            </a:r>
            <a:r>
              <a:rPr lang="en-US" dirty="0"/>
              <a:t>. </a:t>
            </a:r>
          </a:p>
        </p:txBody>
      </p:sp>
      <p:sp>
        <p:nvSpPr>
          <p:cNvPr id="18" name="Rectangle: Single Corner Snipped 17">
            <a:extLst>
              <a:ext uri="{FF2B5EF4-FFF2-40B4-BE49-F238E27FC236}">
                <a16:creationId xmlns:a16="http://schemas.microsoft.com/office/drawing/2014/main" id="{CBCE3A1B-559F-B3FF-268B-97A1301D7AD0}"/>
              </a:ext>
            </a:extLst>
          </p:cNvPr>
          <p:cNvSpPr/>
          <p:nvPr/>
        </p:nvSpPr>
        <p:spPr>
          <a:xfrm>
            <a:off x="6897917" y="2555325"/>
            <a:ext cx="3259704" cy="3205222"/>
          </a:xfrm>
          <a:prstGeom prst="snip1Rect">
            <a:avLst/>
          </a:prstGeom>
          <a:solidFill>
            <a:schemeClr val="accent6">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r>
              <a:rPr lang="en-US" sz="2000" dirty="0"/>
              <a:t>In the United States, the prevalence of infertility is 8.8% (National Center for Health Statistics, 2020). </a:t>
            </a:r>
          </a:p>
          <a:p>
            <a:endParaRPr lang="en-US" sz="2000" dirty="0"/>
          </a:p>
          <a:p>
            <a:r>
              <a:rPr lang="en-US" sz="2000" dirty="0"/>
              <a:t>In the United Kingdom, the prevalence of infertility was 12.5% in women and 10.1% in men</a:t>
            </a:r>
            <a:r>
              <a:rPr lang="en-US" dirty="0"/>
              <a:t>. </a:t>
            </a:r>
          </a:p>
        </p:txBody>
      </p:sp>
      <p:sp>
        <p:nvSpPr>
          <p:cNvPr id="20" name="TextBox 19">
            <a:extLst>
              <a:ext uri="{FF2B5EF4-FFF2-40B4-BE49-F238E27FC236}">
                <a16:creationId xmlns:a16="http://schemas.microsoft.com/office/drawing/2014/main" id="{D6F5FB2B-CC82-9220-7AE2-BEB493A4E8FB}"/>
              </a:ext>
            </a:extLst>
          </p:cNvPr>
          <p:cNvSpPr txBox="1"/>
          <p:nvPr/>
        </p:nvSpPr>
        <p:spPr>
          <a:xfrm>
            <a:off x="100475" y="6307118"/>
            <a:ext cx="11173983" cy="369332"/>
          </a:xfrm>
          <a:prstGeom prst="rect">
            <a:avLst/>
          </a:prstGeom>
          <a:noFill/>
        </p:spPr>
        <p:txBody>
          <a:bodyPr wrap="square" rtlCol="0">
            <a:spAutoFit/>
          </a:bodyPr>
          <a:lstStyle/>
          <a:p>
            <a:r>
              <a:rPr lang="en-US" sz="900" dirty="0"/>
              <a:t>1) A deep learning approach to understanding controlled ovarian stimulation and in vitro fertilization dynamics/ Jia Wang, </a:t>
            </a:r>
            <a:r>
              <a:rPr lang="en-US" sz="900" dirty="0" err="1"/>
              <a:t>Zitao</a:t>
            </a:r>
            <a:r>
              <a:rPr lang="en-US" sz="900" dirty="0"/>
              <a:t> Liu1, Chenxi Zhang, Scientific Reports | (2025) 15:7821 </a:t>
            </a:r>
            <a:br>
              <a:rPr lang="en-US" sz="900" dirty="0"/>
            </a:br>
            <a:r>
              <a:rPr lang="en-US" sz="900" dirty="0"/>
              <a:t>2) Predicting clinical pregnancy using clinical features and machine learning algorithms in in vitro fertilization/ Cheng-WeiWang, Chao-</a:t>
            </a:r>
            <a:r>
              <a:rPr lang="en-US" sz="900" dirty="0" err="1"/>
              <a:t>YangKuo</a:t>
            </a:r>
            <a:r>
              <a:rPr lang="en-US" sz="900" dirty="0"/>
              <a:t>, PLOSONE, June 8, 2022</a:t>
            </a:r>
          </a:p>
        </p:txBody>
      </p:sp>
      <p:cxnSp>
        <p:nvCxnSpPr>
          <p:cNvPr id="22" name="Straight Connector 21">
            <a:extLst>
              <a:ext uri="{FF2B5EF4-FFF2-40B4-BE49-F238E27FC236}">
                <a16:creationId xmlns:a16="http://schemas.microsoft.com/office/drawing/2014/main" id="{6374F732-48CA-967E-A715-598FB4E2D3BA}"/>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9AD78356-9F7B-7239-F299-125704F0A228}"/>
              </a:ext>
            </a:extLst>
          </p:cNvPr>
          <p:cNvSpPr/>
          <p:nvPr/>
        </p:nvSpPr>
        <p:spPr>
          <a:xfrm>
            <a:off x="10802626" y="306739"/>
            <a:ext cx="379280" cy="914400"/>
          </a:xfrm>
          <a:prstGeom prst="rect">
            <a:avLst/>
          </a:prstGeom>
          <a:solidFill>
            <a:schemeClr val="accent6">
              <a:lumMod val="5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7" name="Oval 6">
            <a:extLst>
              <a:ext uri="{FF2B5EF4-FFF2-40B4-BE49-F238E27FC236}">
                <a16:creationId xmlns:a16="http://schemas.microsoft.com/office/drawing/2014/main" id="{77283272-1D19-D550-65D1-2B7701FA8C6D}"/>
              </a:ext>
            </a:extLst>
          </p:cNvPr>
          <p:cNvSpPr/>
          <p:nvPr/>
        </p:nvSpPr>
        <p:spPr>
          <a:xfrm>
            <a:off x="9928142" y="1060744"/>
            <a:ext cx="2128249" cy="2368255"/>
          </a:xfrm>
          <a:prstGeom prst="ellipse">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pic>
        <p:nvPicPr>
          <p:cNvPr id="11" name="Picture 10">
            <a:extLst>
              <a:ext uri="{FF2B5EF4-FFF2-40B4-BE49-F238E27FC236}">
                <a16:creationId xmlns:a16="http://schemas.microsoft.com/office/drawing/2014/main" id="{AB236E5D-E0B2-1C76-00EC-0E30864CD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3152" y="1187366"/>
            <a:ext cx="1838227" cy="21150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373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E290A-41DD-21B2-C520-A18C30A88FF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FD1ED33-FEE7-D78E-F72B-7CADDE54BAE7}"/>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994E8FE6-D993-062D-FC5D-B8843438D19E}"/>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5EB93BBA-8FAC-AA31-8333-CE60472BA451}"/>
              </a:ext>
            </a:extLst>
          </p:cNvPr>
          <p:cNvSpPr txBox="1"/>
          <p:nvPr/>
        </p:nvSpPr>
        <p:spPr>
          <a:xfrm>
            <a:off x="11666667" y="6256129"/>
            <a:ext cx="418704" cy="369332"/>
          </a:xfrm>
          <a:prstGeom prst="rect">
            <a:avLst/>
          </a:prstGeom>
          <a:noFill/>
        </p:spPr>
        <p:txBody>
          <a:bodyPr wrap="none" rtlCol="0">
            <a:spAutoFit/>
          </a:bodyPr>
          <a:lstStyle/>
          <a:p>
            <a:r>
              <a:rPr lang="en-US" dirty="0"/>
              <a:t>29</a:t>
            </a:r>
          </a:p>
        </p:txBody>
      </p:sp>
      <p:cxnSp>
        <p:nvCxnSpPr>
          <p:cNvPr id="22" name="Straight Connector 21">
            <a:extLst>
              <a:ext uri="{FF2B5EF4-FFF2-40B4-BE49-F238E27FC236}">
                <a16:creationId xmlns:a16="http://schemas.microsoft.com/office/drawing/2014/main" id="{7B408363-3D00-5968-53D2-CE976EA358D8}"/>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F6663FEC-3C00-94A2-4BEB-F49E1595E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6" y="921485"/>
            <a:ext cx="11689238" cy="4630688"/>
          </a:xfrm>
          <a:prstGeom prst="rect">
            <a:avLst/>
          </a:prstGeom>
        </p:spPr>
      </p:pic>
    </p:spTree>
    <p:extLst>
      <p:ext uri="{BB962C8B-B14F-4D97-AF65-F5344CB8AC3E}">
        <p14:creationId xmlns:p14="http://schemas.microsoft.com/office/powerpoint/2010/main" val="2450771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9AACB-BCBC-E3B6-ADEC-9E08A40E2F7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2ED0A84-8A87-7B27-CDAB-1D3F2A5892FA}"/>
              </a:ext>
            </a:extLst>
          </p:cNvPr>
          <p:cNvSpPr/>
          <p:nvPr/>
        </p:nvSpPr>
        <p:spPr>
          <a:xfrm>
            <a:off x="-1" y="678526"/>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8" name="Arrow: Pentagon 7">
            <a:extLst>
              <a:ext uri="{FF2B5EF4-FFF2-40B4-BE49-F238E27FC236}">
                <a16:creationId xmlns:a16="http://schemas.microsoft.com/office/drawing/2014/main" id="{437EED1D-79C2-7411-D244-9B1C7D723BF3}"/>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5C423BEC-2403-2978-64E1-634C1EEAA255}"/>
              </a:ext>
            </a:extLst>
          </p:cNvPr>
          <p:cNvSpPr txBox="1"/>
          <p:nvPr/>
        </p:nvSpPr>
        <p:spPr>
          <a:xfrm>
            <a:off x="11666667" y="6234006"/>
            <a:ext cx="418704" cy="369332"/>
          </a:xfrm>
          <a:prstGeom prst="rect">
            <a:avLst/>
          </a:prstGeom>
          <a:noFill/>
        </p:spPr>
        <p:txBody>
          <a:bodyPr wrap="none" rtlCol="0">
            <a:spAutoFit/>
          </a:bodyPr>
          <a:lstStyle/>
          <a:p>
            <a:r>
              <a:rPr lang="en-US" dirty="0"/>
              <a:t>30</a:t>
            </a:r>
          </a:p>
        </p:txBody>
      </p:sp>
      <p:sp>
        <p:nvSpPr>
          <p:cNvPr id="2" name="Chord 1">
            <a:extLst>
              <a:ext uri="{FF2B5EF4-FFF2-40B4-BE49-F238E27FC236}">
                <a16:creationId xmlns:a16="http://schemas.microsoft.com/office/drawing/2014/main" id="{C870AD0E-DBDD-9B09-1E5F-E3F4F2B394E2}"/>
              </a:ext>
            </a:extLst>
          </p:cNvPr>
          <p:cNvSpPr/>
          <p:nvPr/>
        </p:nvSpPr>
        <p:spPr>
          <a:xfrm rot="17573836">
            <a:off x="4429232" y="-78337"/>
            <a:ext cx="2622517" cy="2659087"/>
          </a:xfrm>
          <a:prstGeom prst="chord">
            <a:avLst/>
          </a:prstGeom>
          <a:solidFill>
            <a:schemeClr val="accent6">
              <a:lumMod val="5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 name="TextBox 2">
            <a:extLst>
              <a:ext uri="{FF2B5EF4-FFF2-40B4-BE49-F238E27FC236}">
                <a16:creationId xmlns:a16="http://schemas.microsoft.com/office/drawing/2014/main" id="{65D10975-C960-5D77-ECF5-C7D8C7D90726}"/>
              </a:ext>
            </a:extLst>
          </p:cNvPr>
          <p:cNvSpPr txBox="1"/>
          <p:nvPr/>
        </p:nvSpPr>
        <p:spPr>
          <a:xfrm>
            <a:off x="4491872" y="1225096"/>
            <a:ext cx="2753411" cy="400110"/>
          </a:xfrm>
          <a:prstGeom prst="rect">
            <a:avLst/>
          </a:prstGeom>
          <a:noFill/>
        </p:spPr>
        <p:txBody>
          <a:bodyPr wrap="square" rtlCol="0">
            <a:spAutoFit/>
          </a:bodyPr>
          <a:lstStyle/>
          <a:p>
            <a:r>
              <a:rPr lang="fa-IR" dirty="0"/>
              <a:t> </a:t>
            </a:r>
            <a:r>
              <a:rPr lang="en-US" sz="2000" b="1" dirty="0">
                <a:solidFill>
                  <a:schemeClr val="bg1"/>
                </a:solidFill>
              </a:rPr>
              <a:t>Purpose of the Study</a:t>
            </a:r>
            <a:endParaRPr lang="en-US" dirty="0">
              <a:solidFill>
                <a:schemeClr val="bg1"/>
              </a:solidFill>
            </a:endParaRPr>
          </a:p>
        </p:txBody>
      </p:sp>
      <p:sp>
        <p:nvSpPr>
          <p:cNvPr id="4" name="Rectangle 3">
            <a:extLst>
              <a:ext uri="{FF2B5EF4-FFF2-40B4-BE49-F238E27FC236}">
                <a16:creationId xmlns:a16="http://schemas.microsoft.com/office/drawing/2014/main" id="{7E39C4C1-AEE9-5844-ACD7-0CAC2D869BBC}"/>
              </a:ext>
            </a:extLst>
          </p:cNvPr>
          <p:cNvSpPr/>
          <p:nvPr/>
        </p:nvSpPr>
        <p:spPr>
          <a:xfrm>
            <a:off x="629158" y="1893386"/>
            <a:ext cx="2300140" cy="296879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Despite increasing use of AI in IVF, prospective clinical evidence demonstrating its effectiveness is limited.</a:t>
            </a:r>
          </a:p>
        </p:txBody>
      </p:sp>
      <p:sp>
        <p:nvSpPr>
          <p:cNvPr id="6" name="Rectangle 5">
            <a:extLst>
              <a:ext uri="{FF2B5EF4-FFF2-40B4-BE49-F238E27FC236}">
                <a16:creationId xmlns:a16="http://schemas.microsoft.com/office/drawing/2014/main" id="{18AEBEB8-4C2C-FE8E-0B30-70516773783D}"/>
              </a:ext>
            </a:extLst>
          </p:cNvPr>
          <p:cNvSpPr/>
          <p:nvPr/>
        </p:nvSpPr>
        <p:spPr>
          <a:xfrm>
            <a:off x="3077852" y="2999954"/>
            <a:ext cx="2300140" cy="309121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p>
          <a:p>
            <a:r>
              <a:rPr lang="en-US" sz="2000" dirty="0"/>
              <a:t>Ovarian stimulation strategies vary among clinicians and centers, with no standardized approach, whereas AI can optimize clinical decisions safely.</a:t>
            </a:r>
            <a:endParaRPr lang="en-US" sz="1600" dirty="0"/>
          </a:p>
        </p:txBody>
      </p:sp>
      <p:sp>
        <p:nvSpPr>
          <p:cNvPr id="7" name="Rectangle 6">
            <a:extLst>
              <a:ext uri="{FF2B5EF4-FFF2-40B4-BE49-F238E27FC236}">
                <a16:creationId xmlns:a16="http://schemas.microsoft.com/office/drawing/2014/main" id="{FA867556-8389-B0BD-32B1-C907DEE6B82C}"/>
              </a:ext>
            </a:extLst>
          </p:cNvPr>
          <p:cNvSpPr/>
          <p:nvPr/>
        </p:nvSpPr>
        <p:spPr>
          <a:xfrm>
            <a:off x="6095999" y="2958446"/>
            <a:ext cx="2300140" cy="313272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Retrieving more mature oocytes increases the likelihood of producing euploid blastocysts and achieving live birth.</a:t>
            </a:r>
          </a:p>
        </p:txBody>
      </p:sp>
      <p:sp>
        <p:nvSpPr>
          <p:cNvPr id="10" name="Rectangle 9">
            <a:extLst>
              <a:ext uri="{FF2B5EF4-FFF2-40B4-BE49-F238E27FC236}">
                <a16:creationId xmlns:a16="http://schemas.microsoft.com/office/drawing/2014/main" id="{58732B89-538B-1A98-A996-A2DEF56A9C32}"/>
              </a:ext>
            </a:extLst>
          </p:cNvPr>
          <p:cNvSpPr/>
          <p:nvPr/>
        </p:nvSpPr>
        <p:spPr>
          <a:xfrm>
            <a:off x="8683657" y="1821968"/>
            <a:ext cx="2300140" cy="359844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endParaRPr lang="en-US" dirty="0"/>
          </a:p>
          <a:p>
            <a:r>
              <a:rPr lang="en-US" dirty="0"/>
              <a:t>To evaluate the effectiveness of </a:t>
            </a:r>
            <a:r>
              <a:rPr lang="en-US" b="1" dirty="0"/>
              <a:t>Stim Assist</a:t>
            </a:r>
            <a:r>
              <a:rPr lang="en-US" dirty="0"/>
              <a:t>, an AI-based clinical decision support platform, in optimizing the starting FSH dose and trigger injection timing to improve outcomes in IVF patients compared with historical control data</a:t>
            </a:r>
            <a:r>
              <a:rPr lang="en-US" sz="2000" dirty="0"/>
              <a:t>.</a:t>
            </a:r>
          </a:p>
          <a:p>
            <a:endParaRPr lang="en-US" sz="2000" dirty="0"/>
          </a:p>
        </p:txBody>
      </p:sp>
      <p:cxnSp>
        <p:nvCxnSpPr>
          <p:cNvPr id="12" name="Straight Connector 11">
            <a:extLst>
              <a:ext uri="{FF2B5EF4-FFF2-40B4-BE49-F238E27FC236}">
                <a16:creationId xmlns:a16="http://schemas.microsoft.com/office/drawing/2014/main" id="{17ABEEFE-16F6-D7AD-EC42-9F3439404579}"/>
              </a:ext>
            </a:extLst>
          </p:cNvPr>
          <p:cNvCxnSpPr>
            <a:cxnSpLocks/>
          </p:cNvCxnSpPr>
          <p:nvPr/>
        </p:nvCxnSpPr>
        <p:spPr>
          <a:xfrm>
            <a:off x="1752601" y="1547566"/>
            <a:ext cx="275341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86FC38-6062-909F-6294-977C9D1D3FD9}"/>
              </a:ext>
            </a:extLst>
          </p:cNvPr>
          <p:cNvCxnSpPr>
            <a:cxnSpLocks/>
          </p:cNvCxnSpPr>
          <p:nvPr/>
        </p:nvCxnSpPr>
        <p:spPr>
          <a:xfrm flipH="1">
            <a:off x="4100660" y="2253006"/>
            <a:ext cx="782425"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C85667-2AB2-2759-6651-EE38EBF12FE7}"/>
              </a:ext>
            </a:extLst>
          </p:cNvPr>
          <p:cNvCxnSpPr>
            <a:cxnSpLocks/>
          </p:cNvCxnSpPr>
          <p:nvPr/>
        </p:nvCxnSpPr>
        <p:spPr>
          <a:xfrm>
            <a:off x="6948341" y="1547566"/>
            <a:ext cx="275341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8744A11-6908-4CC4-E692-036A956D1BC4}"/>
              </a:ext>
            </a:extLst>
          </p:cNvPr>
          <p:cNvCxnSpPr>
            <a:cxnSpLocks/>
          </p:cNvCxnSpPr>
          <p:nvPr/>
        </p:nvCxnSpPr>
        <p:spPr>
          <a:xfrm flipH="1">
            <a:off x="6559878" y="2253006"/>
            <a:ext cx="776926"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B97165B-E447-630F-0E1B-A5C39EAB94AE}"/>
              </a:ext>
            </a:extLst>
          </p:cNvPr>
          <p:cNvCxnSpPr>
            <a:cxnSpLocks/>
            <a:endCxn id="4" idx="0"/>
          </p:cNvCxnSpPr>
          <p:nvPr/>
        </p:nvCxnSpPr>
        <p:spPr>
          <a:xfrm>
            <a:off x="1779228" y="1524054"/>
            <a:ext cx="0" cy="369332"/>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0832AB-1561-D738-6B35-A482D016898F}"/>
              </a:ext>
            </a:extLst>
          </p:cNvPr>
          <p:cNvCxnSpPr>
            <a:cxnSpLocks/>
          </p:cNvCxnSpPr>
          <p:nvPr/>
        </p:nvCxnSpPr>
        <p:spPr>
          <a:xfrm>
            <a:off x="7313236" y="2253006"/>
            <a:ext cx="0" cy="7234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953D656-0583-0B13-CCD0-5FCE53862753}"/>
              </a:ext>
            </a:extLst>
          </p:cNvPr>
          <p:cNvCxnSpPr>
            <a:cxnSpLocks/>
          </p:cNvCxnSpPr>
          <p:nvPr/>
        </p:nvCxnSpPr>
        <p:spPr>
          <a:xfrm>
            <a:off x="4128941" y="2253006"/>
            <a:ext cx="0" cy="7234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A2ADF2A-75A4-541C-881E-58B602AEF43A}"/>
              </a:ext>
            </a:extLst>
          </p:cNvPr>
          <p:cNvCxnSpPr>
            <a:cxnSpLocks/>
          </p:cNvCxnSpPr>
          <p:nvPr/>
        </p:nvCxnSpPr>
        <p:spPr>
          <a:xfrm>
            <a:off x="9673473" y="1547566"/>
            <a:ext cx="0" cy="397035"/>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9E615712-7648-298A-426D-726373FC1F09}"/>
              </a:ext>
            </a:extLst>
          </p:cNvPr>
          <p:cNvSpPr/>
          <p:nvPr/>
        </p:nvSpPr>
        <p:spPr>
          <a:xfrm>
            <a:off x="814634" y="4790765"/>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2" name="Rectangle 41">
            <a:extLst>
              <a:ext uri="{FF2B5EF4-FFF2-40B4-BE49-F238E27FC236}">
                <a16:creationId xmlns:a16="http://schemas.microsoft.com/office/drawing/2014/main" id="{A3B3C19F-F263-ABE5-8F94-A03468C6BDC4}"/>
              </a:ext>
            </a:extLst>
          </p:cNvPr>
          <p:cNvSpPr/>
          <p:nvPr/>
        </p:nvSpPr>
        <p:spPr>
          <a:xfrm>
            <a:off x="3341802" y="2974995"/>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3" name="Rectangle 42">
            <a:extLst>
              <a:ext uri="{FF2B5EF4-FFF2-40B4-BE49-F238E27FC236}">
                <a16:creationId xmlns:a16="http://schemas.microsoft.com/office/drawing/2014/main" id="{2308F94F-3866-F66E-28C8-DA2DC129AA0B}"/>
              </a:ext>
            </a:extLst>
          </p:cNvPr>
          <p:cNvSpPr/>
          <p:nvPr/>
        </p:nvSpPr>
        <p:spPr>
          <a:xfrm>
            <a:off x="8947607" y="5315525"/>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4" name="Rectangle 43">
            <a:extLst>
              <a:ext uri="{FF2B5EF4-FFF2-40B4-BE49-F238E27FC236}">
                <a16:creationId xmlns:a16="http://schemas.microsoft.com/office/drawing/2014/main" id="{0CA38274-F38D-C201-26A5-5D57D3E554EE}"/>
              </a:ext>
            </a:extLst>
          </p:cNvPr>
          <p:cNvSpPr/>
          <p:nvPr/>
        </p:nvSpPr>
        <p:spPr>
          <a:xfrm>
            <a:off x="6359163" y="6036638"/>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5" name="Rectangle 44">
            <a:extLst>
              <a:ext uri="{FF2B5EF4-FFF2-40B4-BE49-F238E27FC236}">
                <a16:creationId xmlns:a16="http://schemas.microsoft.com/office/drawing/2014/main" id="{3CB50902-B0AE-485B-2275-AA512BD6FAB9}"/>
              </a:ext>
            </a:extLst>
          </p:cNvPr>
          <p:cNvSpPr/>
          <p:nvPr/>
        </p:nvSpPr>
        <p:spPr>
          <a:xfrm>
            <a:off x="3341802" y="6091170"/>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6" name="Rectangle 45">
            <a:extLst>
              <a:ext uri="{FF2B5EF4-FFF2-40B4-BE49-F238E27FC236}">
                <a16:creationId xmlns:a16="http://schemas.microsoft.com/office/drawing/2014/main" id="{0A874B9A-325B-FB81-4F3F-CC23722E9971}"/>
              </a:ext>
            </a:extLst>
          </p:cNvPr>
          <p:cNvSpPr/>
          <p:nvPr/>
        </p:nvSpPr>
        <p:spPr>
          <a:xfrm>
            <a:off x="6402371" y="2935097"/>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7" name="Rectangle 46">
            <a:extLst>
              <a:ext uri="{FF2B5EF4-FFF2-40B4-BE49-F238E27FC236}">
                <a16:creationId xmlns:a16="http://schemas.microsoft.com/office/drawing/2014/main" id="{F5E0525D-3F3F-0587-1109-3FC381B54CA3}"/>
              </a:ext>
            </a:extLst>
          </p:cNvPr>
          <p:cNvSpPr/>
          <p:nvPr/>
        </p:nvSpPr>
        <p:spPr>
          <a:xfrm>
            <a:off x="866481" y="1821968"/>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8" name="Rectangle 47">
            <a:extLst>
              <a:ext uri="{FF2B5EF4-FFF2-40B4-BE49-F238E27FC236}">
                <a16:creationId xmlns:a16="http://schemas.microsoft.com/office/drawing/2014/main" id="{E6C2D53D-A19C-41AC-076A-5B0B86BE6B5F}"/>
              </a:ext>
            </a:extLst>
          </p:cNvPr>
          <p:cNvSpPr/>
          <p:nvPr/>
        </p:nvSpPr>
        <p:spPr>
          <a:xfrm>
            <a:off x="8947607" y="1820325"/>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Tree>
    <p:extLst>
      <p:ext uri="{BB962C8B-B14F-4D97-AF65-F5344CB8AC3E}">
        <p14:creationId xmlns:p14="http://schemas.microsoft.com/office/powerpoint/2010/main" val="262863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000"/>
                                        <p:tgtEl>
                                          <p:spTgt spid="44"/>
                                        </p:tgtEl>
                                      </p:cBhvr>
                                    </p:animEffect>
                                    <p:anim calcmode="lin" valueType="num">
                                      <p:cBhvr>
                                        <p:cTn id="77" dur="1000" fill="hold"/>
                                        <p:tgtEl>
                                          <p:spTgt spid="44"/>
                                        </p:tgtEl>
                                        <p:attrNameLst>
                                          <p:attrName>ppt_x</p:attrName>
                                        </p:attrNameLst>
                                      </p:cBhvr>
                                      <p:tavLst>
                                        <p:tav tm="0">
                                          <p:val>
                                            <p:strVal val="#ppt_x"/>
                                          </p:val>
                                        </p:tav>
                                        <p:tav tm="100000">
                                          <p:val>
                                            <p:strVal val="#ppt_x"/>
                                          </p:val>
                                        </p:tav>
                                      </p:tavLst>
                                    </p:anim>
                                    <p:anim calcmode="lin" valueType="num">
                                      <p:cBhvr>
                                        <p:cTn id="78" dur="1000" fill="hold"/>
                                        <p:tgtEl>
                                          <p:spTgt spid="4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1000"/>
                                        <p:tgtEl>
                                          <p:spTgt spid="7"/>
                                        </p:tgtEl>
                                      </p:cBhvr>
                                    </p:animEffect>
                                    <p:anim calcmode="lin" valueType="num">
                                      <p:cBhvr>
                                        <p:cTn id="82" dur="1000" fill="hold"/>
                                        <p:tgtEl>
                                          <p:spTgt spid="7"/>
                                        </p:tgtEl>
                                        <p:attrNameLst>
                                          <p:attrName>ppt_x</p:attrName>
                                        </p:attrNameLst>
                                      </p:cBhvr>
                                      <p:tavLst>
                                        <p:tav tm="0">
                                          <p:val>
                                            <p:strVal val="#ppt_x"/>
                                          </p:val>
                                        </p:tav>
                                        <p:tav tm="100000">
                                          <p:val>
                                            <p:strVal val="#ppt_x"/>
                                          </p:val>
                                        </p:tav>
                                      </p:tavLst>
                                    </p:anim>
                                    <p:anim calcmode="lin" valueType="num">
                                      <p:cBhvr>
                                        <p:cTn id="8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1000"/>
                                        <p:tgtEl>
                                          <p:spTgt spid="48"/>
                                        </p:tgtEl>
                                      </p:cBhvr>
                                    </p:animEffect>
                                    <p:anim calcmode="lin" valueType="num">
                                      <p:cBhvr>
                                        <p:cTn id="99" dur="1000" fill="hold"/>
                                        <p:tgtEl>
                                          <p:spTgt spid="48"/>
                                        </p:tgtEl>
                                        <p:attrNameLst>
                                          <p:attrName>ppt_x</p:attrName>
                                        </p:attrNameLst>
                                      </p:cBhvr>
                                      <p:tavLst>
                                        <p:tav tm="0">
                                          <p:val>
                                            <p:strVal val="#ppt_x"/>
                                          </p:val>
                                        </p:tav>
                                        <p:tav tm="100000">
                                          <p:val>
                                            <p:strVal val="#ppt_x"/>
                                          </p:val>
                                        </p:tav>
                                      </p:tavLst>
                                    </p:anim>
                                    <p:anim calcmode="lin" valueType="num">
                                      <p:cBhvr>
                                        <p:cTn id="100" dur="1000" fill="hold"/>
                                        <p:tgtEl>
                                          <p:spTgt spid="48"/>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1000"/>
                                        <p:tgtEl>
                                          <p:spTgt spid="10"/>
                                        </p:tgtEl>
                                      </p:cBhvr>
                                    </p:animEffect>
                                    <p:anim calcmode="lin" valueType="num">
                                      <p:cBhvr>
                                        <p:cTn id="109" dur="1000" fill="hold"/>
                                        <p:tgtEl>
                                          <p:spTgt spid="10"/>
                                        </p:tgtEl>
                                        <p:attrNameLst>
                                          <p:attrName>ppt_x</p:attrName>
                                        </p:attrNameLst>
                                      </p:cBhvr>
                                      <p:tavLst>
                                        <p:tav tm="0">
                                          <p:val>
                                            <p:strVal val="#ppt_x"/>
                                          </p:val>
                                        </p:tav>
                                        <p:tav tm="100000">
                                          <p:val>
                                            <p:strVal val="#ppt_x"/>
                                          </p:val>
                                        </p:tav>
                                      </p:tavLst>
                                    </p:anim>
                                    <p:anim calcmode="lin" valueType="num">
                                      <p:cBhvr>
                                        <p:cTn id="11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1B4D-A64E-EACE-6A9C-2A367DFF487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32FD05E-6B66-A0FE-8B1D-16ADBB54C319}"/>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a-IR" dirty="0"/>
              <a:t>      </a:t>
            </a:r>
            <a:r>
              <a:rPr lang="en-US" sz="2400" b="1" dirty="0"/>
              <a:t>Materials and methods</a:t>
            </a:r>
            <a:endParaRPr lang="en-US" b="1" dirty="0"/>
          </a:p>
        </p:txBody>
      </p:sp>
      <p:sp>
        <p:nvSpPr>
          <p:cNvPr id="8" name="Arrow: Pentagon 7">
            <a:extLst>
              <a:ext uri="{FF2B5EF4-FFF2-40B4-BE49-F238E27FC236}">
                <a16:creationId xmlns:a16="http://schemas.microsoft.com/office/drawing/2014/main" id="{6000149A-F539-FB9B-36F5-1E3EF53D739B}"/>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56AD9D97-60A1-33AB-3E04-EAD3A3EDC366}"/>
              </a:ext>
            </a:extLst>
          </p:cNvPr>
          <p:cNvSpPr txBox="1"/>
          <p:nvPr/>
        </p:nvSpPr>
        <p:spPr>
          <a:xfrm>
            <a:off x="11666667" y="6256129"/>
            <a:ext cx="418704" cy="369332"/>
          </a:xfrm>
          <a:prstGeom prst="rect">
            <a:avLst/>
          </a:prstGeom>
          <a:noFill/>
        </p:spPr>
        <p:txBody>
          <a:bodyPr wrap="none" rtlCol="0">
            <a:spAutoFit/>
          </a:bodyPr>
          <a:lstStyle/>
          <a:p>
            <a:r>
              <a:rPr lang="en-US" dirty="0"/>
              <a:t>31</a:t>
            </a:r>
          </a:p>
        </p:txBody>
      </p:sp>
      <p:sp>
        <p:nvSpPr>
          <p:cNvPr id="4" name="TextBox 3">
            <a:extLst>
              <a:ext uri="{FF2B5EF4-FFF2-40B4-BE49-F238E27FC236}">
                <a16:creationId xmlns:a16="http://schemas.microsoft.com/office/drawing/2014/main" id="{C7E37AD0-899E-CB77-F047-E20D837F890B}"/>
              </a:ext>
            </a:extLst>
          </p:cNvPr>
          <p:cNvSpPr txBox="1"/>
          <p:nvPr/>
        </p:nvSpPr>
        <p:spPr>
          <a:xfrm>
            <a:off x="860196" y="1850305"/>
            <a:ext cx="1385742" cy="1200329"/>
          </a:xfrm>
          <a:prstGeom prst="rect">
            <a:avLst/>
          </a:prstGeom>
          <a:noFill/>
        </p:spPr>
        <p:txBody>
          <a:bodyPr wrap="square" rtlCol="0">
            <a:spAutoFit/>
          </a:bodyPr>
          <a:lstStyle/>
          <a:p>
            <a:r>
              <a:rPr lang="en-US" sz="2400" b="1" dirty="0">
                <a:solidFill>
                  <a:schemeClr val="bg1"/>
                </a:solidFill>
              </a:rPr>
              <a:t>Initial Dosing of FSH</a:t>
            </a:r>
          </a:p>
        </p:txBody>
      </p:sp>
      <p:sp>
        <p:nvSpPr>
          <p:cNvPr id="11" name="TextBox 10">
            <a:extLst>
              <a:ext uri="{FF2B5EF4-FFF2-40B4-BE49-F238E27FC236}">
                <a16:creationId xmlns:a16="http://schemas.microsoft.com/office/drawing/2014/main" id="{72579E12-E7D7-9B1F-E8AF-5DD88F7280BA}"/>
              </a:ext>
            </a:extLst>
          </p:cNvPr>
          <p:cNvSpPr txBox="1"/>
          <p:nvPr/>
        </p:nvSpPr>
        <p:spPr>
          <a:xfrm>
            <a:off x="664984" y="2865968"/>
            <a:ext cx="6122708" cy="369332"/>
          </a:xfrm>
          <a:prstGeom prst="rect">
            <a:avLst/>
          </a:prstGeom>
          <a:noFill/>
        </p:spPr>
        <p:txBody>
          <a:bodyPr wrap="square">
            <a:spAutoFit/>
          </a:bodyPr>
          <a:lstStyle/>
          <a:p>
            <a:r>
              <a:rPr lang="en-US" b="1" dirty="0">
                <a:solidFill>
                  <a:schemeClr val="bg1"/>
                </a:solidFill>
              </a:rPr>
              <a:t>Initial Dosing</a:t>
            </a:r>
          </a:p>
        </p:txBody>
      </p:sp>
      <p:sp>
        <p:nvSpPr>
          <p:cNvPr id="2" name="Rectangle: Top Corners Rounded 1">
            <a:extLst>
              <a:ext uri="{FF2B5EF4-FFF2-40B4-BE49-F238E27FC236}">
                <a16:creationId xmlns:a16="http://schemas.microsoft.com/office/drawing/2014/main" id="{4EDC2731-573F-7FB1-6934-2ACECF027D98}"/>
              </a:ext>
            </a:extLst>
          </p:cNvPr>
          <p:cNvSpPr/>
          <p:nvPr/>
        </p:nvSpPr>
        <p:spPr>
          <a:xfrm>
            <a:off x="174292" y="1576148"/>
            <a:ext cx="2650788" cy="4587658"/>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dirty="0"/>
              <a:t>Prospective, observational, post-market study. The treatment arm included 291 IVF patients using Stim Assist(2022,2023), and the control arm consisted of matched historical patients without Stim Assist(2021,2022)</a:t>
            </a:r>
            <a:r>
              <a:rPr lang="fa-IR" dirty="0"/>
              <a:t>.</a:t>
            </a:r>
            <a:endParaRPr lang="en-US" dirty="0">
              <a:solidFill>
                <a:schemeClr val="bg1"/>
              </a:solidFill>
            </a:endParaRPr>
          </a:p>
        </p:txBody>
      </p:sp>
      <p:sp>
        <p:nvSpPr>
          <p:cNvPr id="15" name="Rectangle: Top Corners Rounded 14">
            <a:extLst>
              <a:ext uri="{FF2B5EF4-FFF2-40B4-BE49-F238E27FC236}">
                <a16:creationId xmlns:a16="http://schemas.microsoft.com/office/drawing/2014/main" id="{D395BEA7-C1A6-EF81-37BD-D2BFF5341F40}"/>
              </a:ext>
            </a:extLst>
          </p:cNvPr>
          <p:cNvSpPr/>
          <p:nvPr/>
        </p:nvSpPr>
        <p:spPr>
          <a:xfrm>
            <a:off x="3020290" y="1560121"/>
            <a:ext cx="2892839" cy="4603685"/>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a-IR" sz="1600" b="1" dirty="0">
              <a:solidFill>
                <a:schemeClr val="bg1"/>
              </a:solidFill>
            </a:endParaRPr>
          </a:p>
          <a:p>
            <a:pPr algn="ctr"/>
            <a:endParaRPr lang="fa-IR" sz="1600" b="1" dirty="0">
              <a:solidFill>
                <a:schemeClr val="bg1"/>
              </a:solidFill>
            </a:endParaRPr>
          </a:p>
          <a:p>
            <a:pPr algn="ctr"/>
            <a:endParaRPr lang="fa-IR" sz="1600" b="1" dirty="0">
              <a:solidFill>
                <a:schemeClr val="bg1"/>
              </a:solidFill>
            </a:endParaRPr>
          </a:p>
          <a:p>
            <a:pPr algn="ctr"/>
            <a:endParaRPr lang="fa-IR" sz="1600" b="1" dirty="0">
              <a:solidFill>
                <a:schemeClr val="bg1"/>
              </a:solidFill>
            </a:endParaRPr>
          </a:p>
          <a:p>
            <a:pPr algn="ctr"/>
            <a:endParaRPr lang="fa-IR" sz="1600" b="1" dirty="0">
              <a:solidFill>
                <a:schemeClr val="bg1"/>
              </a:solidFill>
            </a:endParaRPr>
          </a:p>
          <a:p>
            <a:endParaRPr lang="en-US" dirty="0"/>
          </a:p>
          <a:p>
            <a:endParaRPr lang="en-US" dirty="0"/>
          </a:p>
          <a:p>
            <a:endParaRPr lang="en-US" dirty="0"/>
          </a:p>
          <a:p>
            <a:endParaRPr lang="en-US" dirty="0"/>
          </a:p>
          <a:p>
            <a:endParaRPr lang="en-US" dirty="0"/>
          </a:p>
          <a:p>
            <a:r>
              <a:rPr lang="en-US" dirty="0"/>
              <a:t>Before prescribing the FSH dose, the physician reviews the Starting Dose tool’s dose–response curve to select the appropriate dose. During the cycle, the Trigger tool is used to determine the timing of trigger injection. . Physicians recorded whether the tool’s predictions confirmed, modified, or were ignored in their decisions.</a:t>
            </a:r>
          </a:p>
          <a:p>
            <a:r>
              <a:rPr lang="en-US" b="1" dirty="0">
                <a:solidFill>
                  <a:schemeClr val="bg1"/>
                </a:solidFill>
              </a:rPr>
              <a:t>re prescribing the FSH dose, the physician reviews the Starting Dose tool’s </a:t>
            </a:r>
            <a:r>
              <a:rPr lang="en-US" sz="1600" b="1" dirty="0">
                <a:solidFill>
                  <a:schemeClr val="bg1"/>
                </a:solidFill>
              </a:rPr>
              <a:t>dose–response curve to select the appropriate dose. During the cycle, the Trigger tool is used to determine the timing of trigger injection.</a:t>
            </a:r>
          </a:p>
        </p:txBody>
      </p:sp>
      <p:sp>
        <p:nvSpPr>
          <p:cNvPr id="19" name="Rectangle: Top Corners Rounded 18">
            <a:extLst>
              <a:ext uri="{FF2B5EF4-FFF2-40B4-BE49-F238E27FC236}">
                <a16:creationId xmlns:a16="http://schemas.microsoft.com/office/drawing/2014/main" id="{6814EBE2-C78E-FF8E-BBDB-C114AD8090B0}"/>
              </a:ext>
            </a:extLst>
          </p:cNvPr>
          <p:cNvSpPr/>
          <p:nvPr/>
        </p:nvSpPr>
        <p:spPr>
          <a:xfrm>
            <a:off x="6144207" y="1560121"/>
            <a:ext cx="2892201" cy="4595581"/>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dirty="0"/>
              <a:t>Data for the treatment arm were directly entered into Stim Assist or EMR, while control arm data were extracted anonymously from EMR. Key data included the number of MII oocytes, total oocytes, age, BMI, AMH, AFC, cycle length, daily follicle size, and daily medications.</a:t>
            </a:r>
          </a:p>
        </p:txBody>
      </p:sp>
      <p:sp>
        <p:nvSpPr>
          <p:cNvPr id="24" name="Rectangle: Top Corners Rounded 23">
            <a:extLst>
              <a:ext uri="{FF2B5EF4-FFF2-40B4-BE49-F238E27FC236}">
                <a16:creationId xmlns:a16="http://schemas.microsoft.com/office/drawing/2014/main" id="{B0A068D0-4B39-F2B8-0BA4-50E9F7561A41}"/>
              </a:ext>
            </a:extLst>
          </p:cNvPr>
          <p:cNvSpPr/>
          <p:nvPr/>
        </p:nvSpPr>
        <p:spPr>
          <a:xfrm>
            <a:off x="9171710" y="1576148"/>
            <a:ext cx="2845999" cy="4579554"/>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dirty="0"/>
              <a:t>One-to-one matching between treatment and control patients was performed based on age, baseline AMH, and baseline AFC for each physician. </a:t>
            </a:r>
          </a:p>
        </p:txBody>
      </p:sp>
      <p:sp>
        <p:nvSpPr>
          <p:cNvPr id="28" name="Rectangle 27">
            <a:extLst>
              <a:ext uri="{FF2B5EF4-FFF2-40B4-BE49-F238E27FC236}">
                <a16:creationId xmlns:a16="http://schemas.microsoft.com/office/drawing/2014/main" id="{549009F0-7788-4A8C-AC69-B5016CF848DC}"/>
              </a:ext>
            </a:extLst>
          </p:cNvPr>
          <p:cNvSpPr/>
          <p:nvPr/>
        </p:nvSpPr>
        <p:spPr>
          <a:xfrm>
            <a:off x="264857" y="6065830"/>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9" name="Rectangle 28">
            <a:extLst>
              <a:ext uri="{FF2B5EF4-FFF2-40B4-BE49-F238E27FC236}">
                <a16:creationId xmlns:a16="http://schemas.microsoft.com/office/drawing/2014/main" id="{5D13D53A-3C0E-E9E9-A8F2-6323C60786D9}"/>
              </a:ext>
            </a:extLst>
          </p:cNvPr>
          <p:cNvSpPr/>
          <p:nvPr/>
        </p:nvSpPr>
        <p:spPr>
          <a:xfrm>
            <a:off x="3280986" y="6036412"/>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0" name="Rectangle 29">
            <a:extLst>
              <a:ext uri="{FF2B5EF4-FFF2-40B4-BE49-F238E27FC236}">
                <a16:creationId xmlns:a16="http://schemas.microsoft.com/office/drawing/2014/main" id="{3678DD99-1EDE-1F13-F306-56616EB3FCA3}"/>
              </a:ext>
            </a:extLst>
          </p:cNvPr>
          <p:cNvSpPr/>
          <p:nvPr/>
        </p:nvSpPr>
        <p:spPr>
          <a:xfrm>
            <a:off x="6361842" y="6036412"/>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1" name="Rectangle 30">
            <a:extLst>
              <a:ext uri="{FF2B5EF4-FFF2-40B4-BE49-F238E27FC236}">
                <a16:creationId xmlns:a16="http://schemas.microsoft.com/office/drawing/2014/main" id="{703C7493-388A-11A1-F5B8-5F83726B4A36}"/>
              </a:ext>
            </a:extLst>
          </p:cNvPr>
          <p:cNvSpPr/>
          <p:nvPr/>
        </p:nvSpPr>
        <p:spPr>
          <a:xfrm>
            <a:off x="9414263" y="6028309"/>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2" name="Rectangle 31">
            <a:extLst>
              <a:ext uri="{FF2B5EF4-FFF2-40B4-BE49-F238E27FC236}">
                <a16:creationId xmlns:a16="http://schemas.microsoft.com/office/drawing/2014/main" id="{8EC69026-7710-747C-C534-148F3C3A89D7}"/>
              </a:ext>
            </a:extLst>
          </p:cNvPr>
          <p:cNvSpPr/>
          <p:nvPr/>
        </p:nvSpPr>
        <p:spPr>
          <a:xfrm>
            <a:off x="1187777" y="1814270"/>
            <a:ext cx="9511645" cy="122877"/>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3" name="Oval 32">
            <a:extLst>
              <a:ext uri="{FF2B5EF4-FFF2-40B4-BE49-F238E27FC236}">
                <a16:creationId xmlns:a16="http://schemas.microsoft.com/office/drawing/2014/main" id="{0F4C6F7F-F10B-B0BF-D568-44BB32D67493}"/>
              </a:ext>
            </a:extLst>
          </p:cNvPr>
          <p:cNvSpPr/>
          <p:nvPr/>
        </p:nvSpPr>
        <p:spPr>
          <a:xfrm>
            <a:off x="1075480" y="174896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4" name="Oval 33">
            <a:extLst>
              <a:ext uri="{FF2B5EF4-FFF2-40B4-BE49-F238E27FC236}">
                <a16:creationId xmlns:a16="http://schemas.microsoft.com/office/drawing/2014/main" id="{38922FC7-1F5C-7773-C8B2-2B1D53CAC5B1}"/>
              </a:ext>
            </a:extLst>
          </p:cNvPr>
          <p:cNvSpPr/>
          <p:nvPr/>
        </p:nvSpPr>
        <p:spPr>
          <a:xfrm>
            <a:off x="4359384" y="176804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5" name="Oval 34">
            <a:extLst>
              <a:ext uri="{FF2B5EF4-FFF2-40B4-BE49-F238E27FC236}">
                <a16:creationId xmlns:a16="http://schemas.microsoft.com/office/drawing/2014/main" id="{A19A72C0-A304-83D3-D62B-8916E84E0B5E}"/>
              </a:ext>
            </a:extLst>
          </p:cNvPr>
          <p:cNvSpPr/>
          <p:nvPr/>
        </p:nvSpPr>
        <p:spPr>
          <a:xfrm>
            <a:off x="7455544" y="1752481"/>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6" name="Oval 35">
            <a:extLst>
              <a:ext uri="{FF2B5EF4-FFF2-40B4-BE49-F238E27FC236}">
                <a16:creationId xmlns:a16="http://schemas.microsoft.com/office/drawing/2014/main" id="{74700150-F71F-ABD6-60FA-E731E091B7A4}"/>
              </a:ext>
            </a:extLst>
          </p:cNvPr>
          <p:cNvSpPr/>
          <p:nvPr/>
        </p:nvSpPr>
        <p:spPr>
          <a:xfrm>
            <a:off x="10510886" y="174896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pic>
        <p:nvPicPr>
          <p:cNvPr id="6" name="Picture 5">
            <a:extLst>
              <a:ext uri="{FF2B5EF4-FFF2-40B4-BE49-F238E27FC236}">
                <a16:creationId xmlns:a16="http://schemas.microsoft.com/office/drawing/2014/main" id="{048857B4-68ED-6F02-FAE2-70F23323B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40" y="1459694"/>
            <a:ext cx="7498051" cy="4111548"/>
          </a:xfrm>
          <a:prstGeom prst="rect">
            <a:avLst/>
          </a:prstGeom>
        </p:spPr>
      </p:pic>
      <p:pic>
        <p:nvPicPr>
          <p:cNvPr id="10" name="Picture 9">
            <a:extLst>
              <a:ext uri="{FF2B5EF4-FFF2-40B4-BE49-F238E27FC236}">
                <a16:creationId xmlns:a16="http://schemas.microsoft.com/office/drawing/2014/main" id="{BB1C4A30-44E9-5265-BD2C-66D4B0F68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222" y="1523371"/>
            <a:ext cx="7276667" cy="4047871"/>
          </a:xfrm>
          <a:prstGeom prst="rect">
            <a:avLst/>
          </a:prstGeom>
        </p:spPr>
      </p:pic>
    </p:spTree>
    <p:extLst>
      <p:ext uri="{BB962C8B-B14F-4D97-AF65-F5344CB8AC3E}">
        <p14:creationId xmlns:p14="http://schemas.microsoft.com/office/powerpoint/2010/main" val="180374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2000" fill="hold"/>
                                        <p:tgtEl>
                                          <p:spTgt spid="6"/>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2000" fill="hold"/>
                                        <p:tgtEl>
                                          <p:spTgt spid="10"/>
                                        </p:tgtEl>
                                      </p:cBhvr>
                                      <p:by x="150000" y="150000"/>
                                    </p:animScale>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9" grpId="0" animBg="1"/>
      <p:bldP spid="24" grpId="0" animBg="1"/>
      <p:bldP spid="28" grpId="0" animBg="1"/>
      <p:bldP spid="29" grpId="0" animBg="1"/>
      <p:bldP spid="30" grpId="0" animBg="1"/>
      <p:bldP spid="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B0DC6-E8AA-2410-4E2E-AC72BB8BAC9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7B6C352-C511-9209-5307-B9CD74F9E69B}"/>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t>    Results</a:t>
            </a:r>
          </a:p>
        </p:txBody>
      </p:sp>
      <p:sp>
        <p:nvSpPr>
          <p:cNvPr id="8" name="Arrow: Pentagon 7">
            <a:extLst>
              <a:ext uri="{FF2B5EF4-FFF2-40B4-BE49-F238E27FC236}">
                <a16:creationId xmlns:a16="http://schemas.microsoft.com/office/drawing/2014/main" id="{85B3FA05-4107-CBE7-126B-483C4DCC3B07}"/>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AA4840B2-D9F2-D0D4-99F7-47A84778F36D}"/>
              </a:ext>
            </a:extLst>
          </p:cNvPr>
          <p:cNvSpPr txBox="1"/>
          <p:nvPr/>
        </p:nvSpPr>
        <p:spPr>
          <a:xfrm>
            <a:off x="11666667" y="6228999"/>
            <a:ext cx="418704" cy="369332"/>
          </a:xfrm>
          <a:prstGeom prst="rect">
            <a:avLst/>
          </a:prstGeom>
          <a:noFill/>
        </p:spPr>
        <p:txBody>
          <a:bodyPr wrap="none" rtlCol="0">
            <a:spAutoFit/>
          </a:bodyPr>
          <a:lstStyle/>
          <a:p>
            <a:r>
              <a:rPr lang="en-US" dirty="0"/>
              <a:t>36</a:t>
            </a:r>
          </a:p>
        </p:txBody>
      </p:sp>
      <p:cxnSp>
        <p:nvCxnSpPr>
          <p:cNvPr id="22" name="Straight Connector 21">
            <a:extLst>
              <a:ext uri="{FF2B5EF4-FFF2-40B4-BE49-F238E27FC236}">
                <a16:creationId xmlns:a16="http://schemas.microsoft.com/office/drawing/2014/main" id="{78DEE3AF-0851-6767-BB9D-55351DD2BFA3}"/>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FBE89D0A-7809-8BD2-EA48-F45BAA01B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333" y="2224935"/>
            <a:ext cx="7126665" cy="2408129"/>
          </a:xfrm>
          <a:prstGeom prst="rect">
            <a:avLst/>
          </a:prstGeom>
        </p:spPr>
      </p:pic>
      <p:pic>
        <p:nvPicPr>
          <p:cNvPr id="6" name="Picture 5">
            <a:extLst>
              <a:ext uri="{FF2B5EF4-FFF2-40B4-BE49-F238E27FC236}">
                <a16:creationId xmlns:a16="http://schemas.microsoft.com/office/drawing/2014/main" id="{BA244433-390E-F8B4-ACFB-5ECB5DAC889D}"/>
              </a:ext>
            </a:extLst>
          </p:cNvPr>
          <p:cNvPicPr>
            <a:picLocks noChangeAspect="1"/>
          </p:cNvPicPr>
          <p:nvPr/>
        </p:nvPicPr>
        <p:blipFill>
          <a:blip r:embed="rId3">
            <a:extLst>
              <a:ext uri="{28A0092B-C50C-407E-A947-70E740481C1C}">
                <a14:useLocalDpi xmlns:a14="http://schemas.microsoft.com/office/drawing/2010/main" val="0"/>
              </a:ext>
            </a:extLst>
          </a:blip>
          <a:srcRect l="3694" t="7602" r="2675" b="5946"/>
          <a:stretch>
            <a:fillRect/>
          </a:stretch>
        </p:blipFill>
        <p:spPr>
          <a:xfrm>
            <a:off x="2889314" y="2274885"/>
            <a:ext cx="6928702" cy="2095055"/>
          </a:xfrm>
          <a:prstGeom prst="rect">
            <a:avLst/>
          </a:prstGeom>
        </p:spPr>
      </p:pic>
    </p:spTree>
    <p:extLst>
      <p:ext uri="{BB962C8B-B14F-4D97-AF65-F5344CB8AC3E}">
        <p14:creationId xmlns:p14="http://schemas.microsoft.com/office/powerpoint/2010/main" val="206977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3"/>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6"/>
                                        </p:tgtEl>
                                      </p:cBhvr>
                                      <p:by x="150000" y="150000"/>
                                    </p:animScale>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1EEFD-CD4F-4584-FAB1-640ED6258F68}"/>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EBA8ED87-7DD0-448B-F121-D700F06486C2}"/>
              </a:ext>
            </a:extLst>
          </p:cNvPr>
          <p:cNvSpPr/>
          <p:nvPr/>
        </p:nvSpPr>
        <p:spPr>
          <a:xfrm>
            <a:off x="106629" y="1760383"/>
            <a:ext cx="11972249" cy="213645"/>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sz="1600" b="1" dirty="0">
              <a:solidFill>
                <a:schemeClr val="bg1"/>
              </a:solidFill>
            </a:endParaRPr>
          </a:p>
        </p:txBody>
      </p:sp>
      <p:sp>
        <p:nvSpPr>
          <p:cNvPr id="5" name="Rectangle 4">
            <a:extLst>
              <a:ext uri="{FF2B5EF4-FFF2-40B4-BE49-F238E27FC236}">
                <a16:creationId xmlns:a16="http://schemas.microsoft.com/office/drawing/2014/main" id="{24A0D528-6BB7-7917-5651-9A4A0BBBADA2}"/>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    Conclusion</a:t>
            </a:r>
            <a:r>
              <a:rPr lang="fa-IR" dirty="0"/>
              <a:t>   </a:t>
            </a:r>
            <a:endParaRPr lang="en-US" b="1" dirty="0"/>
          </a:p>
        </p:txBody>
      </p:sp>
      <p:sp>
        <p:nvSpPr>
          <p:cNvPr id="8" name="Arrow: Pentagon 7">
            <a:extLst>
              <a:ext uri="{FF2B5EF4-FFF2-40B4-BE49-F238E27FC236}">
                <a16:creationId xmlns:a16="http://schemas.microsoft.com/office/drawing/2014/main" id="{3F3C098B-5F24-0E0E-97EA-5E86FB3BC2B4}"/>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8472544C-DD58-4572-6202-6EB1B692195B}"/>
              </a:ext>
            </a:extLst>
          </p:cNvPr>
          <p:cNvSpPr txBox="1"/>
          <p:nvPr/>
        </p:nvSpPr>
        <p:spPr>
          <a:xfrm>
            <a:off x="11666667" y="6257989"/>
            <a:ext cx="418704" cy="369332"/>
          </a:xfrm>
          <a:prstGeom prst="rect">
            <a:avLst/>
          </a:prstGeom>
          <a:noFill/>
        </p:spPr>
        <p:txBody>
          <a:bodyPr wrap="none" rtlCol="0">
            <a:spAutoFit/>
          </a:bodyPr>
          <a:lstStyle/>
          <a:p>
            <a:r>
              <a:rPr lang="en-US" dirty="0"/>
              <a:t>32</a:t>
            </a:r>
          </a:p>
        </p:txBody>
      </p:sp>
      <p:sp>
        <p:nvSpPr>
          <p:cNvPr id="3" name="Flowchart: Delay 2">
            <a:extLst>
              <a:ext uri="{FF2B5EF4-FFF2-40B4-BE49-F238E27FC236}">
                <a16:creationId xmlns:a16="http://schemas.microsoft.com/office/drawing/2014/main" id="{0C7679BA-6942-A264-04C2-817554568D61}"/>
              </a:ext>
            </a:extLst>
          </p:cNvPr>
          <p:cNvSpPr/>
          <p:nvPr/>
        </p:nvSpPr>
        <p:spPr>
          <a:xfrm rot="5400000">
            <a:off x="-462645" y="2659360"/>
            <a:ext cx="3965438" cy="2813903"/>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 name="Oval 3">
            <a:extLst>
              <a:ext uri="{FF2B5EF4-FFF2-40B4-BE49-F238E27FC236}">
                <a16:creationId xmlns:a16="http://schemas.microsoft.com/office/drawing/2014/main" id="{88BFE757-2683-0291-F469-7A3895907E5B}"/>
              </a:ext>
            </a:extLst>
          </p:cNvPr>
          <p:cNvSpPr/>
          <p:nvPr/>
        </p:nvSpPr>
        <p:spPr>
          <a:xfrm>
            <a:off x="1184616" y="4815075"/>
            <a:ext cx="2890129"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2" name="Flowchart: Delay 11">
            <a:extLst>
              <a:ext uri="{FF2B5EF4-FFF2-40B4-BE49-F238E27FC236}">
                <a16:creationId xmlns:a16="http://schemas.microsoft.com/office/drawing/2014/main" id="{6F9D58D4-7E82-2E19-6169-4BD0634574E7}"/>
              </a:ext>
            </a:extLst>
          </p:cNvPr>
          <p:cNvSpPr/>
          <p:nvPr/>
        </p:nvSpPr>
        <p:spPr>
          <a:xfrm rot="5400000">
            <a:off x="2548036" y="2572428"/>
            <a:ext cx="3965438" cy="2967874"/>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3" name="Oval 12">
            <a:extLst>
              <a:ext uri="{FF2B5EF4-FFF2-40B4-BE49-F238E27FC236}">
                <a16:creationId xmlns:a16="http://schemas.microsoft.com/office/drawing/2014/main" id="{E62C04E7-BD62-5F55-A858-E05A92AFA7EE}"/>
              </a:ext>
            </a:extLst>
          </p:cNvPr>
          <p:cNvSpPr/>
          <p:nvPr/>
        </p:nvSpPr>
        <p:spPr>
          <a:xfrm>
            <a:off x="3761302" y="4413278"/>
            <a:ext cx="2967874"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6" name="Flowchart: Delay 15">
            <a:extLst>
              <a:ext uri="{FF2B5EF4-FFF2-40B4-BE49-F238E27FC236}">
                <a16:creationId xmlns:a16="http://schemas.microsoft.com/office/drawing/2014/main" id="{F57D8B57-D2C3-DECD-A0F6-86A165991B4D}"/>
              </a:ext>
            </a:extLst>
          </p:cNvPr>
          <p:cNvSpPr/>
          <p:nvPr/>
        </p:nvSpPr>
        <p:spPr>
          <a:xfrm rot="5400000">
            <a:off x="5613714" y="2659361"/>
            <a:ext cx="3965438" cy="2813900"/>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7" name="Oval 16">
            <a:extLst>
              <a:ext uri="{FF2B5EF4-FFF2-40B4-BE49-F238E27FC236}">
                <a16:creationId xmlns:a16="http://schemas.microsoft.com/office/drawing/2014/main" id="{663D111E-770B-E31A-5547-77F51B4734F2}"/>
              </a:ext>
            </a:extLst>
          </p:cNvPr>
          <p:cNvSpPr/>
          <p:nvPr/>
        </p:nvSpPr>
        <p:spPr>
          <a:xfrm>
            <a:off x="6910642" y="4535540"/>
            <a:ext cx="2770691"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8" name="Flowchart: Delay 17">
            <a:extLst>
              <a:ext uri="{FF2B5EF4-FFF2-40B4-BE49-F238E27FC236}">
                <a16:creationId xmlns:a16="http://schemas.microsoft.com/office/drawing/2014/main" id="{EF94BE62-BB28-2A7F-1BF7-94B63D3E435F}"/>
              </a:ext>
            </a:extLst>
          </p:cNvPr>
          <p:cNvSpPr/>
          <p:nvPr/>
        </p:nvSpPr>
        <p:spPr>
          <a:xfrm rot="5400000">
            <a:off x="8609866" y="2590187"/>
            <a:ext cx="3965438" cy="2972585"/>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9" name="Oval 18">
            <a:extLst>
              <a:ext uri="{FF2B5EF4-FFF2-40B4-BE49-F238E27FC236}">
                <a16:creationId xmlns:a16="http://schemas.microsoft.com/office/drawing/2014/main" id="{10222D97-70EF-91D4-F73D-2E9992A95767}"/>
              </a:ext>
            </a:extLst>
          </p:cNvPr>
          <p:cNvSpPr/>
          <p:nvPr/>
        </p:nvSpPr>
        <p:spPr>
          <a:xfrm>
            <a:off x="9572339" y="4336180"/>
            <a:ext cx="2695664" cy="1901814"/>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4" name="Oval 23">
            <a:extLst>
              <a:ext uri="{FF2B5EF4-FFF2-40B4-BE49-F238E27FC236}">
                <a16:creationId xmlns:a16="http://schemas.microsoft.com/office/drawing/2014/main" id="{86A9898C-C305-F774-A9CA-032E284E2EB3}"/>
              </a:ext>
            </a:extLst>
          </p:cNvPr>
          <p:cNvSpPr/>
          <p:nvPr/>
        </p:nvSpPr>
        <p:spPr>
          <a:xfrm>
            <a:off x="1062874"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5" name="Oval 24">
            <a:extLst>
              <a:ext uri="{FF2B5EF4-FFF2-40B4-BE49-F238E27FC236}">
                <a16:creationId xmlns:a16="http://schemas.microsoft.com/office/drawing/2014/main" id="{8EEACA88-6859-7D62-E32F-9BA27925B77C}"/>
              </a:ext>
            </a:extLst>
          </p:cNvPr>
          <p:cNvSpPr/>
          <p:nvPr/>
        </p:nvSpPr>
        <p:spPr>
          <a:xfrm>
            <a:off x="1210165" y="1686172"/>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01</a:t>
            </a:r>
          </a:p>
        </p:txBody>
      </p:sp>
      <p:sp>
        <p:nvSpPr>
          <p:cNvPr id="26" name="Oval 25">
            <a:extLst>
              <a:ext uri="{FF2B5EF4-FFF2-40B4-BE49-F238E27FC236}">
                <a16:creationId xmlns:a16="http://schemas.microsoft.com/office/drawing/2014/main" id="{564F26EB-E8DB-0E5C-8001-ABB8F98D54CA}"/>
              </a:ext>
            </a:extLst>
          </p:cNvPr>
          <p:cNvSpPr/>
          <p:nvPr/>
        </p:nvSpPr>
        <p:spPr>
          <a:xfrm>
            <a:off x="4054314"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7" name="Oval 26">
            <a:extLst>
              <a:ext uri="{FF2B5EF4-FFF2-40B4-BE49-F238E27FC236}">
                <a16:creationId xmlns:a16="http://schemas.microsoft.com/office/drawing/2014/main" id="{BB6811E6-0814-797F-7498-25BA4C80D92C}"/>
              </a:ext>
            </a:extLst>
          </p:cNvPr>
          <p:cNvSpPr/>
          <p:nvPr/>
        </p:nvSpPr>
        <p:spPr>
          <a:xfrm>
            <a:off x="4201605" y="1686172"/>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02</a:t>
            </a:r>
          </a:p>
        </p:txBody>
      </p:sp>
      <p:sp>
        <p:nvSpPr>
          <p:cNvPr id="28" name="Oval 27">
            <a:extLst>
              <a:ext uri="{FF2B5EF4-FFF2-40B4-BE49-F238E27FC236}">
                <a16:creationId xmlns:a16="http://schemas.microsoft.com/office/drawing/2014/main" id="{CD1D65D1-4047-4601-768B-7A60B79EB8C6}"/>
              </a:ext>
            </a:extLst>
          </p:cNvPr>
          <p:cNvSpPr/>
          <p:nvPr/>
        </p:nvSpPr>
        <p:spPr>
          <a:xfrm>
            <a:off x="7116056"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9" name="Oval 28">
            <a:extLst>
              <a:ext uri="{FF2B5EF4-FFF2-40B4-BE49-F238E27FC236}">
                <a16:creationId xmlns:a16="http://schemas.microsoft.com/office/drawing/2014/main" id="{1E8635FE-00CC-8D62-5754-4F6E8C44AE19}"/>
              </a:ext>
            </a:extLst>
          </p:cNvPr>
          <p:cNvSpPr/>
          <p:nvPr/>
        </p:nvSpPr>
        <p:spPr>
          <a:xfrm>
            <a:off x="7263347" y="1676835"/>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03</a:t>
            </a:r>
          </a:p>
        </p:txBody>
      </p:sp>
      <p:sp>
        <p:nvSpPr>
          <p:cNvPr id="30" name="Oval 29">
            <a:extLst>
              <a:ext uri="{FF2B5EF4-FFF2-40B4-BE49-F238E27FC236}">
                <a16:creationId xmlns:a16="http://schemas.microsoft.com/office/drawing/2014/main" id="{07B1FDC8-5370-CA4B-70CD-2B0959E6EB88}"/>
              </a:ext>
            </a:extLst>
          </p:cNvPr>
          <p:cNvSpPr/>
          <p:nvPr/>
        </p:nvSpPr>
        <p:spPr>
          <a:xfrm>
            <a:off x="10224152" y="1543617"/>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31" name="Oval 30">
            <a:extLst>
              <a:ext uri="{FF2B5EF4-FFF2-40B4-BE49-F238E27FC236}">
                <a16:creationId xmlns:a16="http://schemas.microsoft.com/office/drawing/2014/main" id="{82F66933-A870-6170-4C57-0C4C5AC73A52}"/>
              </a:ext>
            </a:extLst>
          </p:cNvPr>
          <p:cNvSpPr/>
          <p:nvPr/>
        </p:nvSpPr>
        <p:spPr>
          <a:xfrm>
            <a:off x="10371443" y="1676835"/>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04</a:t>
            </a:r>
          </a:p>
        </p:txBody>
      </p:sp>
      <p:sp>
        <p:nvSpPr>
          <p:cNvPr id="2" name="TextBox 1">
            <a:extLst>
              <a:ext uri="{FF2B5EF4-FFF2-40B4-BE49-F238E27FC236}">
                <a16:creationId xmlns:a16="http://schemas.microsoft.com/office/drawing/2014/main" id="{877B1B9B-493C-B642-2330-565561B0B245}"/>
              </a:ext>
            </a:extLst>
          </p:cNvPr>
          <p:cNvSpPr txBox="1"/>
          <p:nvPr/>
        </p:nvSpPr>
        <p:spPr>
          <a:xfrm>
            <a:off x="305092" y="2652790"/>
            <a:ext cx="2394605" cy="2246769"/>
          </a:xfrm>
          <a:prstGeom prst="rect">
            <a:avLst/>
          </a:prstGeom>
          <a:noFill/>
        </p:spPr>
        <p:txBody>
          <a:bodyPr wrap="square" rtlCol="0">
            <a:spAutoFit/>
          </a:bodyPr>
          <a:lstStyle/>
          <a:p>
            <a:r>
              <a:rPr lang="en-US" sz="2000" dirty="0"/>
              <a:t>Use of Stim Assist led to increased MIIs and total oocytes, but most of these improvements were not statistically significant.</a:t>
            </a:r>
          </a:p>
        </p:txBody>
      </p:sp>
      <p:sp>
        <p:nvSpPr>
          <p:cNvPr id="7" name="Rectangle 1">
            <a:extLst>
              <a:ext uri="{FF2B5EF4-FFF2-40B4-BE49-F238E27FC236}">
                <a16:creationId xmlns:a16="http://schemas.microsoft.com/office/drawing/2014/main" id="{B6C7D65D-7949-DD18-9D0B-FB4646EA8D84}"/>
              </a:ext>
            </a:extLst>
          </p:cNvPr>
          <p:cNvSpPr>
            <a:spLocks noChangeArrowheads="1"/>
          </p:cNvSpPr>
          <p:nvPr/>
        </p:nvSpPr>
        <p:spPr bwMode="auto">
          <a:xfrm>
            <a:off x="6311712" y="2615700"/>
            <a:ext cx="28139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i="0" u="none" strike="noStrike" cap="none" normalizeH="0" baseline="0" dirty="0">
                <a:ln>
                  <a:noFill/>
                </a:ln>
                <a:solidFill>
                  <a:schemeClr val="tx1"/>
                </a:solidFill>
                <a:effectLst/>
              </a:rPr>
              <a:t>Total FSH consumption decreased, but the change was not statistically significant.</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i="0" u="none" strike="noStrike" cap="none" normalizeH="0" baseline="0" dirty="0">
                <a:ln>
                  <a:noFill/>
                </a:ln>
                <a:solidFill>
                  <a:schemeClr val="tx1"/>
                </a:solidFill>
                <a:effectLst/>
              </a:rPr>
              <a:t>The trigger day was slightly longer, which may have contributed to the increased MIIs</a:t>
            </a:r>
            <a:r>
              <a:rPr kumimoji="0" lang="en-US" altLang="en-US" i="0" u="none" strike="noStrike" cap="none" normalizeH="0" baseline="0" dirty="0">
                <a:ln>
                  <a:noFill/>
                </a:ln>
                <a:solidFill>
                  <a:schemeClr val="tx1"/>
                </a:solidFill>
                <a:effectLst/>
              </a:rPr>
              <a:t>.</a:t>
            </a:r>
          </a:p>
        </p:txBody>
      </p:sp>
      <p:sp>
        <p:nvSpPr>
          <p:cNvPr id="10" name="TextBox 9">
            <a:extLst>
              <a:ext uri="{FF2B5EF4-FFF2-40B4-BE49-F238E27FC236}">
                <a16:creationId xmlns:a16="http://schemas.microsoft.com/office/drawing/2014/main" id="{B11CB9B1-5694-B424-7323-7F382561DA6E}"/>
              </a:ext>
            </a:extLst>
          </p:cNvPr>
          <p:cNvSpPr txBox="1"/>
          <p:nvPr/>
        </p:nvSpPr>
        <p:spPr>
          <a:xfrm>
            <a:off x="3295843" y="2617283"/>
            <a:ext cx="2900315" cy="2554545"/>
          </a:xfrm>
          <a:prstGeom prst="rect">
            <a:avLst/>
          </a:prstGeom>
          <a:noFill/>
        </p:spPr>
        <p:txBody>
          <a:bodyPr wrap="square" rtlCol="0">
            <a:spAutoFit/>
          </a:bodyPr>
          <a:lstStyle/>
          <a:p>
            <a:r>
              <a:rPr lang="en-US" sz="2000" dirty="0"/>
              <a:t>The tool can help standardize starting dose and trigger timing decisions, reduce cognitive load for physicians, and assist non-specialists or trainees</a:t>
            </a:r>
            <a:r>
              <a:rPr lang="en-US" sz="1400" dirty="0"/>
              <a:t>.</a:t>
            </a:r>
          </a:p>
        </p:txBody>
      </p:sp>
      <p:sp>
        <p:nvSpPr>
          <p:cNvPr id="14" name="TextBox 13">
            <a:extLst>
              <a:ext uri="{FF2B5EF4-FFF2-40B4-BE49-F238E27FC236}">
                <a16:creationId xmlns:a16="http://schemas.microsoft.com/office/drawing/2014/main" id="{E51D69E4-CBE1-C599-1D1B-98CD39B69792}"/>
              </a:ext>
            </a:extLst>
          </p:cNvPr>
          <p:cNvSpPr txBox="1"/>
          <p:nvPr/>
        </p:nvSpPr>
        <p:spPr>
          <a:xfrm>
            <a:off x="9193162" y="2789084"/>
            <a:ext cx="2998838" cy="1015663"/>
          </a:xfrm>
          <a:prstGeom prst="rect">
            <a:avLst/>
          </a:prstGeom>
          <a:noFill/>
        </p:spPr>
        <p:txBody>
          <a:bodyPr wrap="square" rtlCol="0">
            <a:spAutoFit/>
          </a:bodyPr>
          <a:lstStyle/>
          <a:p>
            <a:r>
              <a:rPr lang="en-US" sz="2000" dirty="0"/>
              <a:t>Stim Assist was safe, with no serious adverse events or OHSS reported</a:t>
            </a:r>
            <a:r>
              <a:rPr lang="en-US" dirty="0"/>
              <a:t>.</a:t>
            </a:r>
          </a:p>
        </p:txBody>
      </p:sp>
    </p:spTree>
    <p:extLst>
      <p:ext uri="{BB962C8B-B14F-4D97-AF65-F5344CB8AC3E}">
        <p14:creationId xmlns:p14="http://schemas.microsoft.com/office/powerpoint/2010/main" val="2583481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102D0-591D-4E5C-A2A6-0B6F3A9E9B8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2BEAFE1-4262-0D9C-571A-EB0E2DBD8A9E}"/>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8DB6F82A-778E-A12D-40E6-E54EA0FCA399}"/>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541A0F75-C510-11AD-5FED-3FDFB28B668E}"/>
              </a:ext>
            </a:extLst>
          </p:cNvPr>
          <p:cNvSpPr txBox="1"/>
          <p:nvPr/>
        </p:nvSpPr>
        <p:spPr>
          <a:xfrm>
            <a:off x="11666667" y="6234006"/>
            <a:ext cx="418704" cy="369332"/>
          </a:xfrm>
          <a:prstGeom prst="rect">
            <a:avLst/>
          </a:prstGeom>
          <a:noFill/>
        </p:spPr>
        <p:txBody>
          <a:bodyPr wrap="none" rtlCol="0">
            <a:spAutoFit/>
          </a:bodyPr>
          <a:lstStyle/>
          <a:p>
            <a:r>
              <a:rPr lang="en-US" dirty="0"/>
              <a:t>33</a:t>
            </a:r>
          </a:p>
        </p:txBody>
      </p:sp>
      <p:cxnSp>
        <p:nvCxnSpPr>
          <p:cNvPr id="22" name="Straight Connector 21">
            <a:extLst>
              <a:ext uri="{FF2B5EF4-FFF2-40B4-BE49-F238E27FC236}">
                <a16:creationId xmlns:a16="http://schemas.microsoft.com/office/drawing/2014/main" id="{D717BD12-5388-B813-B45F-C6CA50671A3D}"/>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B3687F2A-7C13-F56C-CEEC-C4C95C311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03" y="1091207"/>
            <a:ext cx="11811993" cy="5087267"/>
          </a:xfrm>
          <a:prstGeom prst="rect">
            <a:avLst/>
          </a:prstGeom>
        </p:spPr>
      </p:pic>
    </p:spTree>
    <p:extLst>
      <p:ext uri="{BB962C8B-B14F-4D97-AF65-F5344CB8AC3E}">
        <p14:creationId xmlns:p14="http://schemas.microsoft.com/office/powerpoint/2010/main" val="358573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074FE-AA90-C441-7C86-B3629332A63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29446B5-1186-1776-61C4-A0646AA74BAF}"/>
              </a:ext>
            </a:extLst>
          </p:cNvPr>
          <p:cNvSpPr/>
          <p:nvPr/>
        </p:nvSpPr>
        <p:spPr>
          <a:xfrm>
            <a:off x="-1" y="678526"/>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8" name="Arrow: Pentagon 7">
            <a:extLst>
              <a:ext uri="{FF2B5EF4-FFF2-40B4-BE49-F238E27FC236}">
                <a16:creationId xmlns:a16="http://schemas.microsoft.com/office/drawing/2014/main" id="{CC4A9E28-6E34-7A11-33D8-6D5D71C7A936}"/>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B921E6EF-1D16-39E6-E996-1B17B47C58B9}"/>
              </a:ext>
            </a:extLst>
          </p:cNvPr>
          <p:cNvSpPr txBox="1"/>
          <p:nvPr/>
        </p:nvSpPr>
        <p:spPr>
          <a:xfrm>
            <a:off x="11666667" y="6234006"/>
            <a:ext cx="418704" cy="369332"/>
          </a:xfrm>
          <a:prstGeom prst="rect">
            <a:avLst/>
          </a:prstGeom>
          <a:noFill/>
        </p:spPr>
        <p:txBody>
          <a:bodyPr wrap="none" rtlCol="0">
            <a:spAutoFit/>
          </a:bodyPr>
          <a:lstStyle/>
          <a:p>
            <a:r>
              <a:rPr lang="en-US" dirty="0"/>
              <a:t>34</a:t>
            </a:r>
          </a:p>
        </p:txBody>
      </p:sp>
      <p:sp>
        <p:nvSpPr>
          <p:cNvPr id="2" name="Chord 1">
            <a:extLst>
              <a:ext uri="{FF2B5EF4-FFF2-40B4-BE49-F238E27FC236}">
                <a16:creationId xmlns:a16="http://schemas.microsoft.com/office/drawing/2014/main" id="{5D1C104C-DA0E-CD7D-43A8-8415227AD728}"/>
              </a:ext>
            </a:extLst>
          </p:cNvPr>
          <p:cNvSpPr/>
          <p:nvPr/>
        </p:nvSpPr>
        <p:spPr>
          <a:xfrm rot="17573836">
            <a:off x="4429232" y="-78337"/>
            <a:ext cx="2622517" cy="2659087"/>
          </a:xfrm>
          <a:prstGeom prst="chord">
            <a:avLst/>
          </a:prstGeom>
          <a:solidFill>
            <a:schemeClr val="accent6">
              <a:lumMod val="5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 name="TextBox 2">
            <a:extLst>
              <a:ext uri="{FF2B5EF4-FFF2-40B4-BE49-F238E27FC236}">
                <a16:creationId xmlns:a16="http://schemas.microsoft.com/office/drawing/2014/main" id="{D88B265C-FB81-28EC-9B63-39DA6119857E}"/>
              </a:ext>
            </a:extLst>
          </p:cNvPr>
          <p:cNvSpPr txBox="1"/>
          <p:nvPr/>
        </p:nvSpPr>
        <p:spPr>
          <a:xfrm>
            <a:off x="4491872" y="1225096"/>
            <a:ext cx="2753411" cy="400110"/>
          </a:xfrm>
          <a:prstGeom prst="rect">
            <a:avLst/>
          </a:prstGeom>
          <a:noFill/>
        </p:spPr>
        <p:txBody>
          <a:bodyPr wrap="square" rtlCol="0">
            <a:spAutoFit/>
          </a:bodyPr>
          <a:lstStyle/>
          <a:p>
            <a:r>
              <a:rPr lang="fa-IR" dirty="0"/>
              <a:t> </a:t>
            </a:r>
            <a:r>
              <a:rPr lang="en-US" sz="2000" b="1" dirty="0">
                <a:solidFill>
                  <a:schemeClr val="bg1"/>
                </a:solidFill>
              </a:rPr>
              <a:t>Purpose of the Study</a:t>
            </a:r>
            <a:endParaRPr lang="en-US" dirty="0">
              <a:solidFill>
                <a:schemeClr val="bg1"/>
              </a:solidFill>
            </a:endParaRPr>
          </a:p>
        </p:txBody>
      </p:sp>
      <p:sp>
        <p:nvSpPr>
          <p:cNvPr id="4" name="Rectangle 3">
            <a:extLst>
              <a:ext uri="{FF2B5EF4-FFF2-40B4-BE49-F238E27FC236}">
                <a16:creationId xmlns:a16="http://schemas.microsoft.com/office/drawing/2014/main" id="{445ABECC-773E-551F-F791-040744A5C1D3}"/>
              </a:ext>
            </a:extLst>
          </p:cNvPr>
          <p:cNvSpPr/>
          <p:nvPr/>
        </p:nvSpPr>
        <p:spPr>
          <a:xfrm>
            <a:off x="629158" y="1893386"/>
            <a:ext cx="2300140" cy="296879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Non-optimized, experience-based dosing of stimulation drugs → risk of ovarian hyperstimulation</a:t>
            </a:r>
          </a:p>
        </p:txBody>
      </p:sp>
      <p:sp>
        <p:nvSpPr>
          <p:cNvPr id="6" name="Rectangle 5">
            <a:extLst>
              <a:ext uri="{FF2B5EF4-FFF2-40B4-BE49-F238E27FC236}">
                <a16:creationId xmlns:a16="http://schemas.microsoft.com/office/drawing/2014/main" id="{766F9E1A-0B19-980B-78C0-7516841C11BC}"/>
              </a:ext>
            </a:extLst>
          </p:cNvPr>
          <p:cNvSpPr/>
          <p:nvPr/>
        </p:nvSpPr>
        <p:spPr>
          <a:xfrm>
            <a:off x="3077852" y="2999954"/>
            <a:ext cx="2300140" cy="296879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p>
          <a:p>
            <a:r>
              <a:rPr lang="en-US" sz="2000" dirty="0"/>
              <a:t>High cost of IVF medications due to excessive FSH dosing</a:t>
            </a:r>
            <a:endParaRPr lang="en-US" sz="1600" dirty="0"/>
          </a:p>
        </p:txBody>
      </p:sp>
      <p:sp>
        <p:nvSpPr>
          <p:cNvPr id="7" name="Rectangle 6">
            <a:extLst>
              <a:ext uri="{FF2B5EF4-FFF2-40B4-BE49-F238E27FC236}">
                <a16:creationId xmlns:a16="http://schemas.microsoft.com/office/drawing/2014/main" id="{FBAF6517-5831-D0FD-E2C9-C1C47253CAA5}"/>
              </a:ext>
            </a:extLst>
          </p:cNvPr>
          <p:cNvSpPr/>
          <p:nvPr/>
        </p:nvSpPr>
        <p:spPr>
          <a:xfrm>
            <a:off x="6095999" y="2958446"/>
            <a:ext cx="2300140" cy="296879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t>Frequent monitoring requirements (ultrasound and blood tests), increasing burden and cost</a:t>
            </a:r>
          </a:p>
        </p:txBody>
      </p:sp>
      <p:sp>
        <p:nvSpPr>
          <p:cNvPr id="10" name="Rectangle 9">
            <a:extLst>
              <a:ext uri="{FF2B5EF4-FFF2-40B4-BE49-F238E27FC236}">
                <a16:creationId xmlns:a16="http://schemas.microsoft.com/office/drawing/2014/main" id="{8B397D5C-2392-8A8B-3BAE-67AE487238B7}"/>
              </a:ext>
            </a:extLst>
          </p:cNvPr>
          <p:cNvSpPr/>
          <p:nvPr/>
        </p:nvSpPr>
        <p:spPr>
          <a:xfrm>
            <a:off x="8617670" y="1944600"/>
            <a:ext cx="2515386" cy="4108508"/>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endParaRPr lang="fa-IR" dirty="0"/>
          </a:p>
          <a:p>
            <a:r>
              <a:rPr lang="en-US" dirty="0"/>
              <a:t>To evaluate the effectiveness of the </a:t>
            </a:r>
            <a:r>
              <a:rPr lang="en-US" dirty="0" err="1"/>
              <a:t>Opt</a:t>
            </a:r>
            <a:r>
              <a:rPr lang="en-US" dirty="0"/>
              <a:t>-IVF clinical decision support tool in personalizing and optimizing ovarian stimulation, with the goals of reducing cumulative FSH dose, simplifying monitoring, and increasing the number of high-quality embryos.</a:t>
            </a:r>
          </a:p>
          <a:p>
            <a:endParaRPr lang="en-US" sz="2000" dirty="0"/>
          </a:p>
        </p:txBody>
      </p:sp>
      <p:cxnSp>
        <p:nvCxnSpPr>
          <p:cNvPr id="12" name="Straight Connector 11">
            <a:extLst>
              <a:ext uri="{FF2B5EF4-FFF2-40B4-BE49-F238E27FC236}">
                <a16:creationId xmlns:a16="http://schemas.microsoft.com/office/drawing/2014/main" id="{40A21F8B-9548-E65B-5ED5-4D7892C8C2DB}"/>
              </a:ext>
            </a:extLst>
          </p:cNvPr>
          <p:cNvCxnSpPr>
            <a:cxnSpLocks/>
          </p:cNvCxnSpPr>
          <p:nvPr/>
        </p:nvCxnSpPr>
        <p:spPr>
          <a:xfrm>
            <a:off x="1752601" y="1547566"/>
            <a:ext cx="275341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FA2924D-0AF0-BFDB-16B1-3B3496921EEF}"/>
              </a:ext>
            </a:extLst>
          </p:cNvPr>
          <p:cNvCxnSpPr>
            <a:cxnSpLocks/>
          </p:cNvCxnSpPr>
          <p:nvPr/>
        </p:nvCxnSpPr>
        <p:spPr>
          <a:xfrm flipH="1">
            <a:off x="4100660" y="2253006"/>
            <a:ext cx="782425"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599D1D8-CDFC-0C1F-BD60-0E973DAA1682}"/>
              </a:ext>
            </a:extLst>
          </p:cNvPr>
          <p:cNvCxnSpPr>
            <a:cxnSpLocks/>
          </p:cNvCxnSpPr>
          <p:nvPr/>
        </p:nvCxnSpPr>
        <p:spPr>
          <a:xfrm>
            <a:off x="6948341" y="1547566"/>
            <a:ext cx="2753412"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C7DAF1-F64F-F871-4AF3-33F4CCB87865}"/>
              </a:ext>
            </a:extLst>
          </p:cNvPr>
          <p:cNvCxnSpPr>
            <a:cxnSpLocks/>
          </p:cNvCxnSpPr>
          <p:nvPr/>
        </p:nvCxnSpPr>
        <p:spPr>
          <a:xfrm flipH="1">
            <a:off x="6559878" y="2253006"/>
            <a:ext cx="776926" cy="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05B8A9-CF78-9F23-4906-2E507C5E1315}"/>
              </a:ext>
            </a:extLst>
          </p:cNvPr>
          <p:cNvCxnSpPr>
            <a:cxnSpLocks/>
            <a:endCxn id="4" idx="0"/>
          </p:cNvCxnSpPr>
          <p:nvPr/>
        </p:nvCxnSpPr>
        <p:spPr>
          <a:xfrm>
            <a:off x="1779228" y="1524054"/>
            <a:ext cx="0" cy="369332"/>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B726EEB-A37B-9F10-F5B0-B01EFE79F5ED}"/>
              </a:ext>
            </a:extLst>
          </p:cNvPr>
          <p:cNvCxnSpPr>
            <a:cxnSpLocks/>
          </p:cNvCxnSpPr>
          <p:nvPr/>
        </p:nvCxnSpPr>
        <p:spPr>
          <a:xfrm>
            <a:off x="7313236" y="2253006"/>
            <a:ext cx="0" cy="7234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3FBBEC0-7B67-ECFE-F4D7-7AD65B5932A3}"/>
              </a:ext>
            </a:extLst>
          </p:cNvPr>
          <p:cNvCxnSpPr>
            <a:cxnSpLocks/>
          </p:cNvCxnSpPr>
          <p:nvPr/>
        </p:nvCxnSpPr>
        <p:spPr>
          <a:xfrm>
            <a:off x="4128941" y="2253006"/>
            <a:ext cx="0" cy="723436"/>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1ACBCA8-2074-5C4B-2A9B-4EDD97779F3C}"/>
              </a:ext>
            </a:extLst>
          </p:cNvPr>
          <p:cNvCxnSpPr>
            <a:cxnSpLocks/>
          </p:cNvCxnSpPr>
          <p:nvPr/>
        </p:nvCxnSpPr>
        <p:spPr>
          <a:xfrm>
            <a:off x="9673473" y="1547566"/>
            <a:ext cx="0" cy="397035"/>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B6AFA18D-20FF-7E03-CC83-3C35CD7321F2}"/>
              </a:ext>
            </a:extLst>
          </p:cNvPr>
          <p:cNvSpPr/>
          <p:nvPr/>
        </p:nvSpPr>
        <p:spPr>
          <a:xfrm>
            <a:off x="814634" y="4790765"/>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2" name="Rectangle 41">
            <a:extLst>
              <a:ext uri="{FF2B5EF4-FFF2-40B4-BE49-F238E27FC236}">
                <a16:creationId xmlns:a16="http://schemas.microsoft.com/office/drawing/2014/main" id="{6D4C1000-4FA9-0163-F82E-4C81F5587AFE}"/>
              </a:ext>
            </a:extLst>
          </p:cNvPr>
          <p:cNvSpPr/>
          <p:nvPr/>
        </p:nvSpPr>
        <p:spPr>
          <a:xfrm>
            <a:off x="3341802" y="2928373"/>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3" name="Rectangle 42">
            <a:extLst>
              <a:ext uri="{FF2B5EF4-FFF2-40B4-BE49-F238E27FC236}">
                <a16:creationId xmlns:a16="http://schemas.microsoft.com/office/drawing/2014/main" id="{505F47AA-4CBA-79DE-8B91-8D0C26A73252}"/>
              </a:ext>
            </a:extLst>
          </p:cNvPr>
          <p:cNvSpPr/>
          <p:nvPr/>
        </p:nvSpPr>
        <p:spPr>
          <a:xfrm>
            <a:off x="8947607" y="5963449"/>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4" name="Rectangle 43">
            <a:extLst>
              <a:ext uri="{FF2B5EF4-FFF2-40B4-BE49-F238E27FC236}">
                <a16:creationId xmlns:a16="http://schemas.microsoft.com/office/drawing/2014/main" id="{6EFA9F67-BB41-5089-B17C-842288C13DE5}"/>
              </a:ext>
            </a:extLst>
          </p:cNvPr>
          <p:cNvSpPr/>
          <p:nvPr/>
        </p:nvSpPr>
        <p:spPr>
          <a:xfrm>
            <a:off x="6359163" y="5844733"/>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5" name="Rectangle 44">
            <a:extLst>
              <a:ext uri="{FF2B5EF4-FFF2-40B4-BE49-F238E27FC236}">
                <a16:creationId xmlns:a16="http://schemas.microsoft.com/office/drawing/2014/main" id="{C9D1BF4A-7155-F988-9372-67060CB4AD7F}"/>
              </a:ext>
            </a:extLst>
          </p:cNvPr>
          <p:cNvSpPr/>
          <p:nvPr/>
        </p:nvSpPr>
        <p:spPr>
          <a:xfrm>
            <a:off x="3341801" y="5910272"/>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6" name="Rectangle 45">
            <a:extLst>
              <a:ext uri="{FF2B5EF4-FFF2-40B4-BE49-F238E27FC236}">
                <a16:creationId xmlns:a16="http://schemas.microsoft.com/office/drawing/2014/main" id="{0669D3C6-8BC4-E901-5D84-BF995ED020E6}"/>
              </a:ext>
            </a:extLst>
          </p:cNvPr>
          <p:cNvSpPr/>
          <p:nvPr/>
        </p:nvSpPr>
        <p:spPr>
          <a:xfrm>
            <a:off x="6402371" y="2935097"/>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7" name="Rectangle 46">
            <a:extLst>
              <a:ext uri="{FF2B5EF4-FFF2-40B4-BE49-F238E27FC236}">
                <a16:creationId xmlns:a16="http://schemas.microsoft.com/office/drawing/2014/main" id="{B3E40D66-8AF3-91A9-A43B-455C94811A93}"/>
              </a:ext>
            </a:extLst>
          </p:cNvPr>
          <p:cNvSpPr/>
          <p:nvPr/>
        </p:nvSpPr>
        <p:spPr>
          <a:xfrm>
            <a:off x="866481" y="1821968"/>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8" name="Rectangle 47">
            <a:extLst>
              <a:ext uri="{FF2B5EF4-FFF2-40B4-BE49-F238E27FC236}">
                <a16:creationId xmlns:a16="http://schemas.microsoft.com/office/drawing/2014/main" id="{D1FACD0E-438D-FCFB-FECE-2111D6F54775}"/>
              </a:ext>
            </a:extLst>
          </p:cNvPr>
          <p:cNvSpPr/>
          <p:nvPr/>
        </p:nvSpPr>
        <p:spPr>
          <a:xfrm>
            <a:off x="8947607" y="1873181"/>
            <a:ext cx="1772239" cy="142836"/>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Tree>
    <p:extLst>
      <p:ext uri="{BB962C8B-B14F-4D97-AF65-F5344CB8AC3E}">
        <p14:creationId xmlns:p14="http://schemas.microsoft.com/office/powerpoint/2010/main" val="71906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1000"/>
                                        <p:tgtEl>
                                          <p:spTgt spid="46"/>
                                        </p:tgtEl>
                                      </p:cBhvr>
                                    </p:animEffect>
                                    <p:anim calcmode="lin" valueType="num">
                                      <p:cBhvr>
                                        <p:cTn id="72" dur="1000" fill="hold"/>
                                        <p:tgtEl>
                                          <p:spTgt spid="46"/>
                                        </p:tgtEl>
                                        <p:attrNameLst>
                                          <p:attrName>ppt_x</p:attrName>
                                        </p:attrNameLst>
                                      </p:cBhvr>
                                      <p:tavLst>
                                        <p:tav tm="0">
                                          <p:val>
                                            <p:strVal val="#ppt_x"/>
                                          </p:val>
                                        </p:tav>
                                        <p:tav tm="100000">
                                          <p:val>
                                            <p:strVal val="#ppt_x"/>
                                          </p:val>
                                        </p:tav>
                                      </p:tavLst>
                                    </p:anim>
                                    <p:anim calcmode="lin" valueType="num">
                                      <p:cBhvr>
                                        <p:cTn id="73" dur="1000" fill="hold"/>
                                        <p:tgtEl>
                                          <p:spTgt spid="4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1000"/>
                                        <p:tgtEl>
                                          <p:spTgt spid="44"/>
                                        </p:tgtEl>
                                      </p:cBhvr>
                                    </p:animEffect>
                                    <p:anim calcmode="lin" valueType="num">
                                      <p:cBhvr>
                                        <p:cTn id="77" dur="1000" fill="hold"/>
                                        <p:tgtEl>
                                          <p:spTgt spid="44"/>
                                        </p:tgtEl>
                                        <p:attrNameLst>
                                          <p:attrName>ppt_x</p:attrName>
                                        </p:attrNameLst>
                                      </p:cBhvr>
                                      <p:tavLst>
                                        <p:tav tm="0">
                                          <p:val>
                                            <p:strVal val="#ppt_x"/>
                                          </p:val>
                                        </p:tav>
                                        <p:tav tm="100000">
                                          <p:val>
                                            <p:strVal val="#ppt_x"/>
                                          </p:val>
                                        </p:tav>
                                      </p:tavLst>
                                    </p:anim>
                                    <p:anim calcmode="lin" valueType="num">
                                      <p:cBhvr>
                                        <p:cTn id="78" dur="1000" fill="hold"/>
                                        <p:tgtEl>
                                          <p:spTgt spid="4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1000"/>
                                        <p:tgtEl>
                                          <p:spTgt spid="7"/>
                                        </p:tgtEl>
                                      </p:cBhvr>
                                    </p:animEffect>
                                    <p:anim calcmode="lin" valueType="num">
                                      <p:cBhvr>
                                        <p:cTn id="82" dur="1000" fill="hold"/>
                                        <p:tgtEl>
                                          <p:spTgt spid="7"/>
                                        </p:tgtEl>
                                        <p:attrNameLst>
                                          <p:attrName>ppt_x</p:attrName>
                                        </p:attrNameLst>
                                      </p:cBhvr>
                                      <p:tavLst>
                                        <p:tav tm="0">
                                          <p:val>
                                            <p:strVal val="#ppt_x"/>
                                          </p:val>
                                        </p:tav>
                                        <p:tav tm="100000">
                                          <p:val>
                                            <p:strVal val="#ppt_x"/>
                                          </p:val>
                                        </p:tav>
                                      </p:tavLst>
                                    </p:anim>
                                    <p:anim calcmode="lin" valueType="num">
                                      <p:cBhvr>
                                        <p:cTn id="8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1000"/>
                                        <p:tgtEl>
                                          <p:spTgt spid="38"/>
                                        </p:tgtEl>
                                      </p:cBhvr>
                                    </p:animEffect>
                                    <p:anim calcmode="lin" valueType="num">
                                      <p:cBhvr>
                                        <p:cTn id="94" dur="1000" fill="hold"/>
                                        <p:tgtEl>
                                          <p:spTgt spid="38"/>
                                        </p:tgtEl>
                                        <p:attrNameLst>
                                          <p:attrName>ppt_x</p:attrName>
                                        </p:attrNameLst>
                                      </p:cBhvr>
                                      <p:tavLst>
                                        <p:tav tm="0">
                                          <p:val>
                                            <p:strVal val="#ppt_x"/>
                                          </p:val>
                                        </p:tav>
                                        <p:tav tm="100000">
                                          <p:val>
                                            <p:strVal val="#ppt_x"/>
                                          </p:val>
                                        </p:tav>
                                      </p:tavLst>
                                    </p:anim>
                                    <p:anim calcmode="lin" valueType="num">
                                      <p:cBhvr>
                                        <p:cTn id="95" dur="1000" fill="hold"/>
                                        <p:tgtEl>
                                          <p:spTgt spid="38"/>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1000"/>
                                        <p:tgtEl>
                                          <p:spTgt spid="48"/>
                                        </p:tgtEl>
                                      </p:cBhvr>
                                    </p:animEffect>
                                    <p:anim calcmode="lin" valueType="num">
                                      <p:cBhvr>
                                        <p:cTn id="99" dur="1000" fill="hold"/>
                                        <p:tgtEl>
                                          <p:spTgt spid="48"/>
                                        </p:tgtEl>
                                        <p:attrNameLst>
                                          <p:attrName>ppt_x</p:attrName>
                                        </p:attrNameLst>
                                      </p:cBhvr>
                                      <p:tavLst>
                                        <p:tav tm="0">
                                          <p:val>
                                            <p:strVal val="#ppt_x"/>
                                          </p:val>
                                        </p:tav>
                                        <p:tav tm="100000">
                                          <p:val>
                                            <p:strVal val="#ppt_x"/>
                                          </p:val>
                                        </p:tav>
                                      </p:tavLst>
                                    </p:anim>
                                    <p:anim calcmode="lin" valueType="num">
                                      <p:cBhvr>
                                        <p:cTn id="100" dur="1000" fill="hold"/>
                                        <p:tgtEl>
                                          <p:spTgt spid="48"/>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1000"/>
                                        <p:tgtEl>
                                          <p:spTgt spid="43"/>
                                        </p:tgtEl>
                                      </p:cBhvr>
                                    </p:animEffect>
                                    <p:anim calcmode="lin" valueType="num">
                                      <p:cBhvr>
                                        <p:cTn id="104" dur="1000" fill="hold"/>
                                        <p:tgtEl>
                                          <p:spTgt spid="43"/>
                                        </p:tgtEl>
                                        <p:attrNameLst>
                                          <p:attrName>ppt_x</p:attrName>
                                        </p:attrNameLst>
                                      </p:cBhvr>
                                      <p:tavLst>
                                        <p:tav tm="0">
                                          <p:val>
                                            <p:strVal val="#ppt_x"/>
                                          </p:val>
                                        </p:tav>
                                        <p:tav tm="100000">
                                          <p:val>
                                            <p:strVal val="#ppt_x"/>
                                          </p:val>
                                        </p:tav>
                                      </p:tavLst>
                                    </p:anim>
                                    <p:anim calcmode="lin" valueType="num">
                                      <p:cBhvr>
                                        <p:cTn id="105" dur="1000" fill="hold"/>
                                        <p:tgtEl>
                                          <p:spTgt spid="43"/>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1000"/>
                                        <p:tgtEl>
                                          <p:spTgt spid="10"/>
                                        </p:tgtEl>
                                      </p:cBhvr>
                                    </p:animEffect>
                                    <p:anim calcmode="lin" valueType="num">
                                      <p:cBhvr>
                                        <p:cTn id="109" dur="1000" fill="hold"/>
                                        <p:tgtEl>
                                          <p:spTgt spid="10"/>
                                        </p:tgtEl>
                                        <p:attrNameLst>
                                          <p:attrName>ppt_x</p:attrName>
                                        </p:attrNameLst>
                                      </p:cBhvr>
                                      <p:tavLst>
                                        <p:tav tm="0">
                                          <p:val>
                                            <p:strVal val="#ppt_x"/>
                                          </p:val>
                                        </p:tav>
                                        <p:tav tm="100000">
                                          <p:val>
                                            <p:strVal val="#ppt_x"/>
                                          </p:val>
                                        </p:tav>
                                      </p:tavLst>
                                    </p:anim>
                                    <p:anim calcmode="lin" valueType="num">
                                      <p:cBhvr>
                                        <p:cTn id="11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BFD52-6CA0-CD1A-4A84-32CA1175EB2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E69EC89-EEA3-7333-854E-90884D3FCA69}"/>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a-IR" dirty="0"/>
              <a:t>      </a:t>
            </a:r>
            <a:r>
              <a:rPr lang="en-US" sz="2400" b="1" dirty="0"/>
              <a:t>Materials and methods</a:t>
            </a:r>
            <a:endParaRPr lang="en-US" b="1" dirty="0"/>
          </a:p>
        </p:txBody>
      </p:sp>
      <p:sp>
        <p:nvSpPr>
          <p:cNvPr id="8" name="Arrow: Pentagon 7">
            <a:extLst>
              <a:ext uri="{FF2B5EF4-FFF2-40B4-BE49-F238E27FC236}">
                <a16:creationId xmlns:a16="http://schemas.microsoft.com/office/drawing/2014/main" id="{540722FB-3DB5-B38F-7A08-E99B7557E80B}"/>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63CBD377-E6AB-726D-92B3-6E3BEC5DE949}"/>
              </a:ext>
            </a:extLst>
          </p:cNvPr>
          <p:cNvSpPr txBox="1"/>
          <p:nvPr/>
        </p:nvSpPr>
        <p:spPr>
          <a:xfrm>
            <a:off x="11666667" y="6256129"/>
            <a:ext cx="418704" cy="369332"/>
          </a:xfrm>
          <a:prstGeom prst="rect">
            <a:avLst/>
          </a:prstGeom>
          <a:noFill/>
        </p:spPr>
        <p:txBody>
          <a:bodyPr wrap="none" rtlCol="0">
            <a:spAutoFit/>
          </a:bodyPr>
          <a:lstStyle/>
          <a:p>
            <a:r>
              <a:rPr lang="en-US" dirty="0"/>
              <a:t>35</a:t>
            </a:r>
          </a:p>
        </p:txBody>
      </p:sp>
      <p:sp>
        <p:nvSpPr>
          <p:cNvPr id="4" name="TextBox 3">
            <a:extLst>
              <a:ext uri="{FF2B5EF4-FFF2-40B4-BE49-F238E27FC236}">
                <a16:creationId xmlns:a16="http://schemas.microsoft.com/office/drawing/2014/main" id="{148CCCF8-A63E-B9F2-A217-38A345CB5DA2}"/>
              </a:ext>
            </a:extLst>
          </p:cNvPr>
          <p:cNvSpPr txBox="1"/>
          <p:nvPr/>
        </p:nvSpPr>
        <p:spPr>
          <a:xfrm>
            <a:off x="860196" y="1850305"/>
            <a:ext cx="1385742" cy="1200329"/>
          </a:xfrm>
          <a:prstGeom prst="rect">
            <a:avLst/>
          </a:prstGeom>
          <a:noFill/>
        </p:spPr>
        <p:txBody>
          <a:bodyPr wrap="square" rtlCol="0">
            <a:spAutoFit/>
          </a:bodyPr>
          <a:lstStyle/>
          <a:p>
            <a:r>
              <a:rPr lang="en-US" sz="2400" b="1" dirty="0">
                <a:solidFill>
                  <a:schemeClr val="bg1"/>
                </a:solidFill>
              </a:rPr>
              <a:t>Initial Dosing of FSH</a:t>
            </a:r>
          </a:p>
        </p:txBody>
      </p:sp>
      <p:sp>
        <p:nvSpPr>
          <p:cNvPr id="11" name="TextBox 10">
            <a:extLst>
              <a:ext uri="{FF2B5EF4-FFF2-40B4-BE49-F238E27FC236}">
                <a16:creationId xmlns:a16="http://schemas.microsoft.com/office/drawing/2014/main" id="{A73B31E1-E647-E6B1-23EC-6024F640A576}"/>
              </a:ext>
            </a:extLst>
          </p:cNvPr>
          <p:cNvSpPr txBox="1"/>
          <p:nvPr/>
        </p:nvSpPr>
        <p:spPr>
          <a:xfrm>
            <a:off x="664984" y="2865968"/>
            <a:ext cx="6122708" cy="369332"/>
          </a:xfrm>
          <a:prstGeom prst="rect">
            <a:avLst/>
          </a:prstGeom>
          <a:noFill/>
        </p:spPr>
        <p:txBody>
          <a:bodyPr wrap="square">
            <a:spAutoFit/>
          </a:bodyPr>
          <a:lstStyle/>
          <a:p>
            <a:r>
              <a:rPr lang="en-US" b="1" dirty="0">
                <a:solidFill>
                  <a:schemeClr val="bg1"/>
                </a:solidFill>
              </a:rPr>
              <a:t>Initial Dosing</a:t>
            </a:r>
          </a:p>
        </p:txBody>
      </p:sp>
      <p:sp>
        <p:nvSpPr>
          <p:cNvPr id="2" name="Rectangle: Top Corners Rounded 1">
            <a:extLst>
              <a:ext uri="{FF2B5EF4-FFF2-40B4-BE49-F238E27FC236}">
                <a16:creationId xmlns:a16="http://schemas.microsoft.com/office/drawing/2014/main" id="{EA8112FE-3469-A0D8-A653-AB0449CF5EB4}"/>
              </a:ext>
            </a:extLst>
          </p:cNvPr>
          <p:cNvSpPr/>
          <p:nvPr/>
        </p:nvSpPr>
        <p:spPr>
          <a:xfrm>
            <a:off x="174292" y="1560122"/>
            <a:ext cx="2650787" cy="4603684"/>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 name="TextBox 2">
            <a:extLst>
              <a:ext uri="{FF2B5EF4-FFF2-40B4-BE49-F238E27FC236}">
                <a16:creationId xmlns:a16="http://schemas.microsoft.com/office/drawing/2014/main" id="{CCE6E243-0E82-1DE7-F93C-7505F37C0965}"/>
              </a:ext>
            </a:extLst>
          </p:cNvPr>
          <p:cNvSpPr txBox="1"/>
          <p:nvPr/>
        </p:nvSpPr>
        <p:spPr>
          <a:xfrm>
            <a:off x="452431" y="2529230"/>
            <a:ext cx="2274182" cy="2862322"/>
          </a:xfrm>
          <a:prstGeom prst="rect">
            <a:avLst/>
          </a:prstGeom>
          <a:noFill/>
        </p:spPr>
        <p:txBody>
          <a:bodyPr wrap="square">
            <a:spAutoFit/>
          </a:bodyPr>
          <a:lstStyle/>
          <a:p>
            <a:r>
              <a:rPr lang="en-US" sz="2000" dirty="0"/>
              <a:t>This randomized clinical trial included 93 women aged 25–45 years undergoing IVF, who were randomly assigned to intervention and control groups.</a:t>
            </a:r>
          </a:p>
        </p:txBody>
      </p:sp>
      <p:sp>
        <p:nvSpPr>
          <p:cNvPr id="15" name="Rectangle: Top Corners Rounded 14">
            <a:extLst>
              <a:ext uri="{FF2B5EF4-FFF2-40B4-BE49-F238E27FC236}">
                <a16:creationId xmlns:a16="http://schemas.microsoft.com/office/drawing/2014/main" id="{8618D7DC-BADC-1C72-A6A7-41907DEE2C97}"/>
              </a:ext>
            </a:extLst>
          </p:cNvPr>
          <p:cNvSpPr/>
          <p:nvPr/>
        </p:nvSpPr>
        <p:spPr>
          <a:xfrm>
            <a:off x="3020290" y="1560121"/>
            <a:ext cx="2892839" cy="4603685"/>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7" name="TextBox 16">
            <a:extLst>
              <a:ext uri="{FF2B5EF4-FFF2-40B4-BE49-F238E27FC236}">
                <a16:creationId xmlns:a16="http://schemas.microsoft.com/office/drawing/2014/main" id="{1C9EED04-5C6B-285B-24B5-D91E144D5298}"/>
              </a:ext>
            </a:extLst>
          </p:cNvPr>
          <p:cNvSpPr txBox="1"/>
          <p:nvPr/>
        </p:nvSpPr>
        <p:spPr>
          <a:xfrm>
            <a:off x="3238031" y="2489419"/>
            <a:ext cx="2619778" cy="2554545"/>
          </a:xfrm>
          <a:prstGeom prst="rect">
            <a:avLst/>
          </a:prstGeom>
          <a:noFill/>
        </p:spPr>
        <p:txBody>
          <a:bodyPr wrap="square">
            <a:spAutoFit/>
          </a:bodyPr>
          <a:lstStyle/>
          <a:p>
            <a:r>
              <a:rPr lang="en-US" sz="2000" dirty="0"/>
              <a:t>The study was conducted at Akanksha Hospital and Research Center in India, with ethical approval obtained and written informed consent from all participants.</a:t>
            </a:r>
          </a:p>
        </p:txBody>
      </p:sp>
      <p:sp>
        <p:nvSpPr>
          <p:cNvPr id="19" name="Rectangle: Top Corners Rounded 18">
            <a:extLst>
              <a:ext uri="{FF2B5EF4-FFF2-40B4-BE49-F238E27FC236}">
                <a16:creationId xmlns:a16="http://schemas.microsoft.com/office/drawing/2014/main" id="{5775CD63-917A-4095-7D34-5C935B809DDB}"/>
              </a:ext>
            </a:extLst>
          </p:cNvPr>
          <p:cNvSpPr/>
          <p:nvPr/>
        </p:nvSpPr>
        <p:spPr>
          <a:xfrm>
            <a:off x="6144207" y="1560121"/>
            <a:ext cx="2892201" cy="4595581"/>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4" name="Rectangle: Top Corners Rounded 23">
            <a:extLst>
              <a:ext uri="{FF2B5EF4-FFF2-40B4-BE49-F238E27FC236}">
                <a16:creationId xmlns:a16="http://schemas.microsoft.com/office/drawing/2014/main" id="{8DBE2C62-8DA4-477B-FD5F-2BBB247A36D0}"/>
              </a:ext>
            </a:extLst>
          </p:cNvPr>
          <p:cNvSpPr/>
          <p:nvPr/>
        </p:nvSpPr>
        <p:spPr>
          <a:xfrm>
            <a:off x="9171710" y="1576148"/>
            <a:ext cx="2845999" cy="4579554"/>
          </a:xfrm>
          <a:prstGeom prst="round2Same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5" name="TextBox 24">
            <a:extLst>
              <a:ext uri="{FF2B5EF4-FFF2-40B4-BE49-F238E27FC236}">
                <a16:creationId xmlns:a16="http://schemas.microsoft.com/office/drawing/2014/main" id="{51307206-575C-B1F5-C1C9-872E7EE1151E}"/>
              </a:ext>
            </a:extLst>
          </p:cNvPr>
          <p:cNvSpPr txBox="1"/>
          <p:nvPr/>
        </p:nvSpPr>
        <p:spPr>
          <a:xfrm>
            <a:off x="9473306" y="2489419"/>
            <a:ext cx="2544402" cy="2554545"/>
          </a:xfrm>
          <a:prstGeom prst="rect">
            <a:avLst/>
          </a:prstGeom>
          <a:noFill/>
        </p:spPr>
        <p:txBody>
          <a:bodyPr wrap="square">
            <a:spAutoFit/>
          </a:bodyPr>
          <a:lstStyle/>
          <a:p>
            <a:r>
              <a:rPr lang="en-US" sz="2000" dirty="0"/>
              <a:t>Primary outcomes included cumulative FSH dose, oocyte and embryo outcomes, and clinical pregnancy rate, analyzed using standard statistical tests.</a:t>
            </a:r>
          </a:p>
        </p:txBody>
      </p:sp>
      <p:sp>
        <p:nvSpPr>
          <p:cNvPr id="26" name="Rectangle 3">
            <a:extLst>
              <a:ext uri="{FF2B5EF4-FFF2-40B4-BE49-F238E27FC236}">
                <a16:creationId xmlns:a16="http://schemas.microsoft.com/office/drawing/2014/main" id="{B20C158B-BD33-E94F-9C83-AD8290C7D14B}"/>
              </a:ext>
            </a:extLst>
          </p:cNvPr>
          <p:cNvSpPr>
            <a:spLocks noChangeArrowheads="1"/>
          </p:cNvSpPr>
          <p:nvPr/>
        </p:nvSpPr>
        <p:spPr bwMode="auto">
          <a:xfrm>
            <a:off x="6305358" y="2489419"/>
            <a:ext cx="273105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000" dirty="0"/>
              <a:t>The intervention group used the </a:t>
            </a:r>
            <a:r>
              <a:rPr lang="en-US" sz="2000" dirty="0" err="1"/>
              <a:t>Opt</a:t>
            </a:r>
            <a:r>
              <a:rPr lang="en-US" sz="2000" dirty="0"/>
              <a:t>-IVF clinical decision-support tool to personalize FSH dosing based on ultrasound data and clinical parameters.</a:t>
            </a:r>
            <a:endParaRPr kumimoji="0" lang="en-US" altLang="en-US" sz="2000" b="0" i="0" u="none" strike="noStrike" cap="none" normalizeH="0" baseline="0" dirty="0">
              <a:ln>
                <a:noFill/>
              </a:ln>
              <a:solidFill>
                <a:schemeClr val="tx1"/>
              </a:solidFill>
              <a:effectLst/>
            </a:endParaRPr>
          </a:p>
        </p:txBody>
      </p:sp>
      <p:sp>
        <p:nvSpPr>
          <p:cNvPr id="28" name="Rectangle 27">
            <a:extLst>
              <a:ext uri="{FF2B5EF4-FFF2-40B4-BE49-F238E27FC236}">
                <a16:creationId xmlns:a16="http://schemas.microsoft.com/office/drawing/2014/main" id="{5ADC5179-53C1-37F3-01A8-0A98FD85D6C9}"/>
              </a:ext>
            </a:extLst>
          </p:cNvPr>
          <p:cNvSpPr/>
          <p:nvPr/>
        </p:nvSpPr>
        <p:spPr>
          <a:xfrm>
            <a:off x="264857" y="6065830"/>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9" name="Rectangle 28">
            <a:extLst>
              <a:ext uri="{FF2B5EF4-FFF2-40B4-BE49-F238E27FC236}">
                <a16:creationId xmlns:a16="http://schemas.microsoft.com/office/drawing/2014/main" id="{DBA685EE-83C9-06C5-EB03-53A1FF4BB49E}"/>
              </a:ext>
            </a:extLst>
          </p:cNvPr>
          <p:cNvSpPr/>
          <p:nvPr/>
        </p:nvSpPr>
        <p:spPr>
          <a:xfrm>
            <a:off x="3280986" y="6036412"/>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0" name="Rectangle 29">
            <a:extLst>
              <a:ext uri="{FF2B5EF4-FFF2-40B4-BE49-F238E27FC236}">
                <a16:creationId xmlns:a16="http://schemas.microsoft.com/office/drawing/2014/main" id="{F4D24D87-FE3A-B937-D380-2B68FA8ABBB2}"/>
              </a:ext>
            </a:extLst>
          </p:cNvPr>
          <p:cNvSpPr/>
          <p:nvPr/>
        </p:nvSpPr>
        <p:spPr>
          <a:xfrm>
            <a:off x="6361842" y="6036412"/>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1" name="Rectangle 30">
            <a:extLst>
              <a:ext uri="{FF2B5EF4-FFF2-40B4-BE49-F238E27FC236}">
                <a16:creationId xmlns:a16="http://schemas.microsoft.com/office/drawing/2014/main" id="{3B936A7E-252F-701A-08C0-AD9B85F1800B}"/>
              </a:ext>
            </a:extLst>
          </p:cNvPr>
          <p:cNvSpPr/>
          <p:nvPr/>
        </p:nvSpPr>
        <p:spPr>
          <a:xfrm>
            <a:off x="9414263" y="5983636"/>
            <a:ext cx="2461756" cy="180170"/>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2" name="Rectangle 31">
            <a:extLst>
              <a:ext uri="{FF2B5EF4-FFF2-40B4-BE49-F238E27FC236}">
                <a16:creationId xmlns:a16="http://schemas.microsoft.com/office/drawing/2014/main" id="{2A1C2D21-C63C-ED8A-B6D1-0C443990BF70}"/>
              </a:ext>
            </a:extLst>
          </p:cNvPr>
          <p:cNvSpPr/>
          <p:nvPr/>
        </p:nvSpPr>
        <p:spPr>
          <a:xfrm>
            <a:off x="1187777" y="1814270"/>
            <a:ext cx="9511645" cy="122877"/>
          </a:xfrm>
          <a:prstGeom prst="rect">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3" name="Oval 32">
            <a:extLst>
              <a:ext uri="{FF2B5EF4-FFF2-40B4-BE49-F238E27FC236}">
                <a16:creationId xmlns:a16="http://schemas.microsoft.com/office/drawing/2014/main" id="{1110E098-4B46-2AE6-5213-1BEEFBC300DE}"/>
              </a:ext>
            </a:extLst>
          </p:cNvPr>
          <p:cNvSpPr/>
          <p:nvPr/>
        </p:nvSpPr>
        <p:spPr>
          <a:xfrm>
            <a:off x="1086575" y="176804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4" name="Oval 33">
            <a:extLst>
              <a:ext uri="{FF2B5EF4-FFF2-40B4-BE49-F238E27FC236}">
                <a16:creationId xmlns:a16="http://schemas.microsoft.com/office/drawing/2014/main" id="{42E5B799-404D-B557-5375-BA041DB837FA}"/>
              </a:ext>
            </a:extLst>
          </p:cNvPr>
          <p:cNvSpPr/>
          <p:nvPr/>
        </p:nvSpPr>
        <p:spPr>
          <a:xfrm>
            <a:off x="4359384" y="176804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5" name="Oval 34">
            <a:extLst>
              <a:ext uri="{FF2B5EF4-FFF2-40B4-BE49-F238E27FC236}">
                <a16:creationId xmlns:a16="http://schemas.microsoft.com/office/drawing/2014/main" id="{0493D5AB-40D6-1B82-5F5F-73F043B955EC}"/>
              </a:ext>
            </a:extLst>
          </p:cNvPr>
          <p:cNvSpPr/>
          <p:nvPr/>
        </p:nvSpPr>
        <p:spPr>
          <a:xfrm>
            <a:off x="7455544" y="1752481"/>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36" name="Oval 35">
            <a:extLst>
              <a:ext uri="{FF2B5EF4-FFF2-40B4-BE49-F238E27FC236}">
                <a16:creationId xmlns:a16="http://schemas.microsoft.com/office/drawing/2014/main" id="{D28ED0E0-8997-3F2D-5CD0-C1CABF11C979}"/>
              </a:ext>
            </a:extLst>
          </p:cNvPr>
          <p:cNvSpPr/>
          <p:nvPr/>
        </p:nvSpPr>
        <p:spPr>
          <a:xfrm>
            <a:off x="10510886" y="1748962"/>
            <a:ext cx="377072" cy="369332"/>
          </a:xfrm>
          <a:prstGeom prst="ellipse">
            <a:avLst/>
          </a:prstGeom>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Tree>
    <p:extLst>
      <p:ext uri="{BB962C8B-B14F-4D97-AF65-F5344CB8AC3E}">
        <p14:creationId xmlns:p14="http://schemas.microsoft.com/office/powerpoint/2010/main" val="350530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anim calcmode="lin" valueType="num">
                                      <p:cBhvr>
                                        <p:cTn id="52" dur="1000" fill="hold"/>
                                        <p:tgtEl>
                                          <p:spTgt spid="30"/>
                                        </p:tgtEl>
                                        <p:attrNameLst>
                                          <p:attrName>ppt_x</p:attrName>
                                        </p:attrNameLst>
                                      </p:cBhvr>
                                      <p:tavLst>
                                        <p:tav tm="0">
                                          <p:val>
                                            <p:strVal val="#ppt_x"/>
                                          </p:val>
                                        </p:tav>
                                        <p:tav tm="100000">
                                          <p:val>
                                            <p:strVal val="#ppt_x"/>
                                          </p:val>
                                        </p:tav>
                                      </p:tavLst>
                                    </p:anim>
                                    <p:anim calcmode="lin" valueType="num">
                                      <p:cBhvr>
                                        <p:cTn id="5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animBg="1"/>
      <p:bldP spid="17" grpId="0"/>
      <p:bldP spid="19" grpId="0" animBg="1"/>
      <p:bldP spid="24" grpId="0" animBg="1"/>
      <p:bldP spid="25" grpId="0"/>
      <p:bldP spid="26" grpId="0"/>
      <p:bldP spid="28" grpId="0" animBg="1"/>
      <p:bldP spid="29" grpId="0" animBg="1"/>
      <p:bldP spid="30" grpId="0" animBg="1"/>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6260A-CB48-7D89-1799-CE1F5F8D6E3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E912FF9-D8C8-0B49-853D-F136EED7A6B8}"/>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t>    Results</a:t>
            </a:r>
          </a:p>
        </p:txBody>
      </p:sp>
      <p:sp>
        <p:nvSpPr>
          <p:cNvPr id="8" name="Arrow: Pentagon 7">
            <a:extLst>
              <a:ext uri="{FF2B5EF4-FFF2-40B4-BE49-F238E27FC236}">
                <a16:creationId xmlns:a16="http://schemas.microsoft.com/office/drawing/2014/main" id="{92CE9C18-D9C4-3943-D272-E7D2D41C0487}"/>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425F1ECA-88D2-46EA-5097-0B5453804661}"/>
              </a:ext>
            </a:extLst>
          </p:cNvPr>
          <p:cNvSpPr txBox="1"/>
          <p:nvPr/>
        </p:nvSpPr>
        <p:spPr>
          <a:xfrm>
            <a:off x="11666667" y="6228999"/>
            <a:ext cx="418704" cy="369332"/>
          </a:xfrm>
          <a:prstGeom prst="rect">
            <a:avLst/>
          </a:prstGeom>
          <a:noFill/>
        </p:spPr>
        <p:txBody>
          <a:bodyPr wrap="none" rtlCol="0">
            <a:spAutoFit/>
          </a:bodyPr>
          <a:lstStyle/>
          <a:p>
            <a:r>
              <a:rPr lang="en-US" dirty="0"/>
              <a:t>36</a:t>
            </a:r>
          </a:p>
        </p:txBody>
      </p:sp>
      <p:cxnSp>
        <p:nvCxnSpPr>
          <p:cNvPr id="22" name="Straight Connector 21">
            <a:extLst>
              <a:ext uri="{FF2B5EF4-FFF2-40B4-BE49-F238E27FC236}">
                <a16:creationId xmlns:a16="http://schemas.microsoft.com/office/drawing/2014/main" id="{5AA6C81E-9427-2F39-8463-A25A757E4954}"/>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B2087392-B868-8668-5B2B-236CC9C04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719" y="2387766"/>
            <a:ext cx="8215072" cy="1912786"/>
          </a:xfrm>
          <a:prstGeom prst="rect">
            <a:avLst/>
          </a:prstGeom>
        </p:spPr>
      </p:pic>
      <p:pic>
        <p:nvPicPr>
          <p:cNvPr id="6" name="Picture 5">
            <a:extLst>
              <a:ext uri="{FF2B5EF4-FFF2-40B4-BE49-F238E27FC236}">
                <a16:creationId xmlns:a16="http://schemas.microsoft.com/office/drawing/2014/main" id="{2F4A64C0-5965-9448-373C-DDF6F0CD5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946" y="2068712"/>
            <a:ext cx="8154107" cy="2720576"/>
          </a:xfrm>
          <a:prstGeom prst="rect">
            <a:avLst/>
          </a:prstGeom>
        </p:spPr>
      </p:pic>
      <p:pic>
        <p:nvPicPr>
          <p:cNvPr id="10" name="Picture 9">
            <a:extLst>
              <a:ext uri="{FF2B5EF4-FFF2-40B4-BE49-F238E27FC236}">
                <a16:creationId xmlns:a16="http://schemas.microsoft.com/office/drawing/2014/main" id="{45F62A4C-42AF-0606-548A-8B994F9FB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481" y="2484038"/>
            <a:ext cx="8055038" cy="1889924"/>
          </a:xfrm>
          <a:prstGeom prst="rect">
            <a:avLst/>
          </a:prstGeom>
        </p:spPr>
      </p:pic>
      <p:pic>
        <p:nvPicPr>
          <p:cNvPr id="12" name="Picture 11">
            <a:extLst>
              <a:ext uri="{FF2B5EF4-FFF2-40B4-BE49-F238E27FC236}">
                <a16:creationId xmlns:a16="http://schemas.microsoft.com/office/drawing/2014/main" id="{77BF0B84-1054-F044-78CA-0F8BEA74F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4687" y="2583106"/>
            <a:ext cx="7902625" cy="1691787"/>
          </a:xfrm>
          <a:prstGeom prst="rect">
            <a:avLst/>
          </a:prstGeom>
        </p:spPr>
      </p:pic>
      <p:pic>
        <p:nvPicPr>
          <p:cNvPr id="14" name="Picture 13">
            <a:extLst>
              <a:ext uri="{FF2B5EF4-FFF2-40B4-BE49-F238E27FC236}">
                <a16:creationId xmlns:a16="http://schemas.microsoft.com/office/drawing/2014/main" id="{F58C672C-4F0D-E383-C717-AEFA0EF919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7532" y="2282090"/>
            <a:ext cx="8016935" cy="2293819"/>
          </a:xfrm>
          <a:prstGeom prst="rect">
            <a:avLst/>
          </a:prstGeom>
        </p:spPr>
      </p:pic>
    </p:spTree>
    <p:extLst>
      <p:ext uri="{BB962C8B-B14F-4D97-AF65-F5344CB8AC3E}">
        <p14:creationId xmlns:p14="http://schemas.microsoft.com/office/powerpoint/2010/main" val="178417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6"/>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nodeType="clickEffect">
                                  <p:stCondLst>
                                    <p:cond delay="0"/>
                                  </p:stCondLst>
                                  <p:childTnLst>
                                    <p:animScale>
                                      <p:cBhvr>
                                        <p:cTn id="44" dur="2000" fill="hold"/>
                                        <p:tgtEl>
                                          <p:spTgt spid="10"/>
                                        </p:tgtEl>
                                      </p:cBhvr>
                                      <p:by x="150000" y="150000"/>
                                    </p:animScale>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nodeType="clickEffect">
                                  <p:stCondLst>
                                    <p:cond delay="0"/>
                                  </p:stCondLst>
                                  <p:childTnLst>
                                    <p:animScale>
                                      <p:cBhvr>
                                        <p:cTn id="60" dur="2000" fill="hold"/>
                                        <p:tgtEl>
                                          <p:spTgt spid="12"/>
                                        </p:tgtEl>
                                      </p:cBhvr>
                                      <p:by x="150000" y="150000"/>
                                    </p:animScale>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mph" presetSubtype="0" fill="hold" nodeType="clickEffect">
                                  <p:stCondLst>
                                    <p:cond delay="0"/>
                                  </p:stCondLst>
                                  <p:childTnLst>
                                    <p:animScale>
                                      <p:cBhvr>
                                        <p:cTn id="76" dur="2000" fill="hold"/>
                                        <p:tgtEl>
                                          <p:spTgt spid="14"/>
                                        </p:tgtEl>
                                      </p:cBhvr>
                                      <p:by x="150000" y="150000"/>
                                    </p:animScale>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83D63-03E0-0C3B-858C-673A92B12AFB}"/>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67DB2D97-84FF-FBCF-13F7-6F2FD00A3754}"/>
              </a:ext>
            </a:extLst>
          </p:cNvPr>
          <p:cNvSpPr/>
          <p:nvPr/>
        </p:nvSpPr>
        <p:spPr>
          <a:xfrm>
            <a:off x="106629" y="1760383"/>
            <a:ext cx="11972249" cy="213645"/>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sz="1600" b="1" dirty="0">
              <a:solidFill>
                <a:schemeClr val="bg1"/>
              </a:solidFill>
            </a:endParaRPr>
          </a:p>
        </p:txBody>
      </p:sp>
      <p:sp>
        <p:nvSpPr>
          <p:cNvPr id="5" name="Rectangle 4">
            <a:extLst>
              <a:ext uri="{FF2B5EF4-FFF2-40B4-BE49-F238E27FC236}">
                <a16:creationId xmlns:a16="http://schemas.microsoft.com/office/drawing/2014/main" id="{9FDFEEAA-45AD-1A8C-9951-04840A3003D8}"/>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t>    Conclusion</a:t>
            </a:r>
            <a:r>
              <a:rPr lang="fa-IR" dirty="0"/>
              <a:t>   </a:t>
            </a:r>
            <a:endParaRPr lang="en-US" b="1" dirty="0"/>
          </a:p>
        </p:txBody>
      </p:sp>
      <p:sp>
        <p:nvSpPr>
          <p:cNvPr id="8" name="Arrow: Pentagon 7">
            <a:extLst>
              <a:ext uri="{FF2B5EF4-FFF2-40B4-BE49-F238E27FC236}">
                <a16:creationId xmlns:a16="http://schemas.microsoft.com/office/drawing/2014/main" id="{C3F40274-21A0-B7CB-BC72-3FBC7D82E9E4}"/>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0C71CFED-9E6C-5BC3-FAB6-7E76D0104673}"/>
              </a:ext>
            </a:extLst>
          </p:cNvPr>
          <p:cNvSpPr txBox="1"/>
          <p:nvPr/>
        </p:nvSpPr>
        <p:spPr>
          <a:xfrm>
            <a:off x="11666667" y="6257989"/>
            <a:ext cx="418704" cy="369332"/>
          </a:xfrm>
          <a:prstGeom prst="rect">
            <a:avLst/>
          </a:prstGeom>
          <a:noFill/>
        </p:spPr>
        <p:txBody>
          <a:bodyPr wrap="none" rtlCol="0">
            <a:spAutoFit/>
          </a:bodyPr>
          <a:lstStyle/>
          <a:p>
            <a:r>
              <a:rPr lang="en-US" dirty="0"/>
              <a:t>37</a:t>
            </a:r>
          </a:p>
        </p:txBody>
      </p:sp>
      <p:sp>
        <p:nvSpPr>
          <p:cNvPr id="3" name="Flowchart: Delay 2">
            <a:extLst>
              <a:ext uri="{FF2B5EF4-FFF2-40B4-BE49-F238E27FC236}">
                <a16:creationId xmlns:a16="http://schemas.microsoft.com/office/drawing/2014/main" id="{29136616-3015-3AC8-C63A-2405FD2432E3}"/>
              </a:ext>
            </a:extLst>
          </p:cNvPr>
          <p:cNvSpPr/>
          <p:nvPr/>
        </p:nvSpPr>
        <p:spPr>
          <a:xfrm rot="5400000">
            <a:off x="-462645" y="2659360"/>
            <a:ext cx="3965438" cy="2813903"/>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4" name="Oval 3">
            <a:extLst>
              <a:ext uri="{FF2B5EF4-FFF2-40B4-BE49-F238E27FC236}">
                <a16:creationId xmlns:a16="http://schemas.microsoft.com/office/drawing/2014/main" id="{914F68DA-8086-3D2D-18E3-B47B27F06647}"/>
              </a:ext>
            </a:extLst>
          </p:cNvPr>
          <p:cNvSpPr/>
          <p:nvPr/>
        </p:nvSpPr>
        <p:spPr>
          <a:xfrm>
            <a:off x="1184616" y="4815075"/>
            <a:ext cx="2890129"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2" name="Flowchart: Delay 11">
            <a:extLst>
              <a:ext uri="{FF2B5EF4-FFF2-40B4-BE49-F238E27FC236}">
                <a16:creationId xmlns:a16="http://schemas.microsoft.com/office/drawing/2014/main" id="{69FE412D-1961-ABB3-4EA0-F0F19ABADDE9}"/>
              </a:ext>
            </a:extLst>
          </p:cNvPr>
          <p:cNvSpPr/>
          <p:nvPr/>
        </p:nvSpPr>
        <p:spPr>
          <a:xfrm rot="5400000">
            <a:off x="2548036" y="2572428"/>
            <a:ext cx="3965438" cy="2967874"/>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3" name="Oval 12">
            <a:extLst>
              <a:ext uri="{FF2B5EF4-FFF2-40B4-BE49-F238E27FC236}">
                <a16:creationId xmlns:a16="http://schemas.microsoft.com/office/drawing/2014/main" id="{64508DF6-4317-ED76-C246-793620A3FE49}"/>
              </a:ext>
            </a:extLst>
          </p:cNvPr>
          <p:cNvSpPr/>
          <p:nvPr/>
        </p:nvSpPr>
        <p:spPr>
          <a:xfrm>
            <a:off x="3761302" y="4413278"/>
            <a:ext cx="2967874"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6" name="Flowchart: Delay 15">
            <a:extLst>
              <a:ext uri="{FF2B5EF4-FFF2-40B4-BE49-F238E27FC236}">
                <a16:creationId xmlns:a16="http://schemas.microsoft.com/office/drawing/2014/main" id="{86035FD0-C12E-9635-846D-4EB8F20B9514}"/>
              </a:ext>
            </a:extLst>
          </p:cNvPr>
          <p:cNvSpPr/>
          <p:nvPr/>
        </p:nvSpPr>
        <p:spPr>
          <a:xfrm rot="5400000">
            <a:off x="5601541" y="2659361"/>
            <a:ext cx="3965438" cy="2813900"/>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7" name="Oval 16">
            <a:extLst>
              <a:ext uri="{FF2B5EF4-FFF2-40B4-BE49-F238E27FC236}">
                <a16:creationId xmlns:a16="http://schemas.microsoft.com/office/drawing/2014/main" id="{AEC145EF-BED0-36C9-A49F-07E1086A1A43}"/>
              </a:ext>
            </a:extLst>
          </p:cNvPr>
          <p:cNvSpPr/>
          <p:nvPr/>
        </p:nvSpPr>
        <p:spPr>
          <a:xfrm>
            <a:off x="6910642" y="4535540"/>
            <a:ext cx="2770691" cy="1812246"/>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8" name="Flowchart: Delay 17">
            <a:extLst>
              <a:ext uri="{FF2B5EF4-FFF2-40B4-BE49-F238E27FC236}">
                <a16:creationId xmlns:a16="http://schemas.microsoft.com/office/drawing/2014/main" id="{0FCEF766-C2A7-9A6F-B140-5B336D1F1919}"/>
              </a:ext>
            </a:extLst>
          </p:cNvPr>
          <p:cNvSpPr/>
          <p:nvPr/>
        </p:nvSpPr>
        <p:spPr>
          <a:xfrm rot="5400000">
            <a:off x="8609866" y="2590187"/>
            <a:ext cx="3965438" cy="2972585"/>
          </a:xfrm>
          <a:prstGeom prst="flowChartDelay">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19" name="Oval 18">
            <a:extLst>
              <a:ext uri="{FF2B5EF4-FFF2-40B4-BE49-F238E27FC236}">
                <a16:creationId xmlns:a16="http://schemas.microsoft.com/office/drawing/2014/main" id="{C847FF34-33DC-188A-6DB8-6B4B09FFF5C8}"/>
              </a:ext>
            </a:extLst>
          </p:cNvPr>
          <p:cNvSpPr/>
          <p:nvPr/>
        </p:nvSpPr>
        <p:spPr>
          <a:xfrm>
            <a:off x="9572339" y="4336180"/>
            <a:ext cx="2695664" cy="1901814"/>
          </a:xfrm>
          <a:prstGeom prst="ellipse">
            <a:avLst/>
          </a:prstGeom>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sp>
        <p:nvSpPr>
          <p:cNvPr id="24" name="Oval 23">
            <a:extLst>
              <a:ext uri="{FF2B5EF4-FFF2-40B4-BE49-F238E27FC236}">
                <a16:creationId xmlns:a16="http://schemas.microsoft.com/office/drawing/2014/main" id="{23BFC005-0B27-A2F0-C3DD-82907BC60A94}"/>
              </a:ext>
            </a:extLst>
          </p:cNvPr>
          <p:cNvSpPr/>
          <p:nvPr/>
        </p:nvSpPr>
        <p:spPr>
          <a:xfrm>
            <a:off x="1062874"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5" name="Oval 24">
            <a:extLst>
              <a:ext uri="{FF2B5EF4-FFF2-40B4-BE49-F238E27FC236}">
                <a16:creationId xmlns:a16="http://schemas.microsoft.com/office/drawing/2014/main" id="{EA03C0E0-9BC1-E1C9-6B36-52A298BFE974}"/>
              </a:ext>
            </a:extLst>
          </p:cNvPr>
          <p:cNvSpPr/>
          <p:nvPr/>
        </p:nvSpPr>
        <p:spPr>
          <a:xfrm>
            <a:off x="1210165" y="1686172"/>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01</a:t>
            </a:r>
          </a:p>
        </p:txBody>
      </p:sp>
      <p:sp>
        <p:nvSpPr>
          <p:cNvPr id="26" name="Oval 25">
            <a:extLst>
              <a:ext uri="{FF2B5EF4-FFF2-40B4-BE49-F238E27FC236}">
                <a16:creationId xmlns:a16="http://schemas.microsoft.com/office/drawing/2014/main" id="{8C42650E-BD1F-FBFA-E8FE-6A58E510335C}"/>
              </a:ext>
            </a:extLst>
          </p:cNvPr>
          <p:cNvSpPr/>
          <p:nvPr/>
        </p:nvSpPr>
        <p:spPr>
          <a:xfrm>
            <a:off x="4054314"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7" name="Oval 26">
            <a:extLst>
              <a:ext uri="{FF2B5EF4-FFF2-40B4-BE49-F238E27FC236}">
                <a16:creationId xmlns:a16="http://schemas.microsoft.com/office/drawing/2014/main" id="{7A6B0A8E-67B3-7853-E17F-D1D9AD54AFD2}"/>
              </a:ext>
            </a:extLst>
          </p:cNvPr>
          <p:cNvSpPr/>
          <p:nvPr/>
        </p:nvSpPr>
        <p:spPr>
          <a:xfrm>
            <a:off x="4201605" y="1686172"/>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02</a:t>
            </a:r>
          </a:p>
        </p:txBody>
      </p:sp>
      <p:sp>
        <p:nvSpPr>
          <p:cNvPr id="28" name="Oval 27">
            <a:extLst>
              <a:ext uri="{FF2B5EF4-FFF2-40B4-BE49-F238E27FC236}">
                <a16:creationId xmlns:a16="http://schemas.microsoft.com/office/drawing/2014/main" id="{5425A928-DB60-4777-C04F-1D4FC40D2633}"/>
              </a:ext>
            </a:extLst>
          </p:cNvPr>
          <p:cNvSpPr/>
          <p:nvPr/>
        </p:nvSpPr>
        <p:spPr>
          <a:xfrm>
            <a:off x="7116056" y="1558049"/>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29" name="Oval 28">
            <a:extLst>
              <a:ext uri="{FF2B5EF4-FFF2-40B4-BE49-F238E27FC236}">
                <a16:creationId xmlns:a16="http://schemas.microsoft.com/office/drawing/2014/main" id="{E760ED9D-B229-89B3-3E9C-7CC914F5F24D}"/>
              </a:ext>
            </a:extLst>
          </p:cNvPr>
          <p:cNvSpPr/>
          <p:nvPr/>
        </p:nvSpPr>
        <p:spPr>
          <a:xfrm>
            <a:off x="7263347" y="1676835"/>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03</a:t>
            </a:r>
          </a:p>
        </p:txBody>
      </p:sp>
      <p:sp>
        <p:nvSpPr>
          <p:cNvPr id="30" name="Oval 29">
            <a:extLst>
              <a:ext uri="{FF2B5EF4-FFF2-40B4-BE49-F238E27FC236}">
                <a16:creationId xmlns:a16="http://schemas.microsoft.com/office/drawing/2014/main" id="{B98B1170-D1CF-DB9E-C624-492B154C4C51}"/>
              </a:ext>
            </a:extLst>
          </p:cNvPr>
          <p:cNvSpPr/>
          <p:nvPr/>
        </p:nvSpPr>
        <p:spPr>
          <a:xfrm>
            <a:off x="10224152" y="1543617"/>
            <a:ext cx="914400" cy="914400"/>
          </a:xfrm>
          <a:prstGeom prst="ellipse">
            <a:avLst/>
          </a:pr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31" name="Oval 30">
            <a:extLst>
              <a:ext uri="{FF2B5EF4-FFF2-40B4-BE49-F238E27FC236}">
                <a16:creationId xmlns:a16="http://schemas.microsoft.com/office/drawing/2014/main" id="{20951326-48D0-9D31-896A-6CA0334C89A5}"/>
              </a:ext>
            </a:extLst>
          </p:cNvPr>
          <p:cNvSpPr/>
          <p:nvPr/>
        </p:nvSpPr>
        <p:spPr>
          <a:xfrm>
            <a:off x="10371443" y="1676835"/>
            <a:ext cx="619818" cy="619793"/>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04</a:t>
            </a:r>
          </a:p>
        </p:txBody>
      </p:sp>
      <p:sp>
        <p:nvSpPr>
          <p:cNvPr id="2" name="TextBox 1">
            <a:extLst>
              <a:ext uri="{FF2B5EF4-FFF2-40B4-BE49-F238E27FC236}">
                <a16:creationId xmlns:a16="http://schemas.microsoft.com/office/drawing/2014/main" id="{2204F018-45DC-6054-12D8-5B0A0DBD08BC}"/>
              </a:ext>
            </a:extLst>
          </p:cNvPr>
          <p:cNvSpPr txBox="1"/>
          <p:nvPr/>
        </p:nvSpPr>
        <p:spPr>
          <a:xfrm>
            <a:off x="246827" y="2546660"/>
            <a:ext cx="2382853" cy="2585323"/>
          </a:xfrm>
          <a:prstGeom prst="rect">
            <a:avLst/>
          </a:prstGeom>
          <a:noFill/>
        </p:spPr>
        <p:txBody>
          <a:bodyPr wrap="square" rtlCol="0">
            <a:spAutoFit/>
          </a:bodyPr>
          <a:lstStyle/>
          <a:p>
            <a:r>
              <a:rPr lang="en-US" dirty="0"/>
              <a:t>The </a:t>
            </a:r>
            <a:r>
              <a:rPr lang="en-US" dirty="0" err="1"/>
              <a:t>Opt</a:t>
            </a:r>
            <a:r>
              <a:rPr lang="en-US" dirty="0"/>
              <a:t>-IVF clinical decision-support tool enables fully personalized hormone dosing throughout the IVF stimulation cycle using mathematical modeling and optimal control.</a:t>
            </a:r>
          </a:p>
        </p:txBody>
      </p:sp>
      <p:sp>
        <p:nvSpPr>
          <p:cNvPr id="6" name="TextBox 5">
            <a:extLst>
              <a:ext uri="{FF2B5EF4-FFF2-40B4-BE49-F238E27FC236}">
                <a16:creationId xmlns:a16="http://schemas.microsoft.com/office/drawing/2014/main" id="{5ADED19D-ACBB-5189-2A0D-FB33DF76793A}"/>
              </a:ext>
            </a:extLst>
          </p:cNvPr>
          <p:cNvSpPr txBox="1"/>
          <p:nvPr/>
        </p:nvSpPr>
        <p:spPr>
          <a:xfrm>
            <a:off x="3268345" y="2514607"/>
            <a:ext cx="2421961" cy="2308324"/>
          </a:xfrm>
          <a:prstGeom prst="rect">
            <a:avLst/>
          </a:prstGeom>
          <a:noFill/>
        </p:spPr>
        <p:txBody>
          <a:bodyPr wrap="square" rtlCol="0">
            <a:spAutoFit/>
          </a:bodyPr>
          <a:lstStyle/>
          <a:p>
            <a:r>
              <a:rPr lang="en-US" dirty="0"/>
              <a:t>Use of </a:t>
            </a:r>
            <a:r>
              <a:rPr lang="en-US" dirty="0" err="1"/>
              <a:t>Opt</a:t>
            </a:r>
            <a:r>
              <a:rPr lang="en-US" dirty="0"/>
              <a:t>-IVF significantly reduced gonadotropin dosage and eliminated the need for ultrasounds after day 5, without compromising clinical outcomes.</a:t>
            </a:r>
          </a:p>
        </p:txBody>
      </p:sp>
      <p:sp>
        <p:nvSpPr>
          <p:cNvPr id="7" name="TextBox 6">
            <a:extLst>
              <a:ext uri="{FF2B5EF4-FFF2-40B4-BE49-F238E27FC236}">
                <a16:creationId xmlns:a16="http://schemas.microsoft.com/office/drawing/2014/main" id="{77351F38-AAA0-3F62-A49D-3306E4FAED8B}"/>
              </a:ext>
            </a:extLst>
          </p:cNvPr>
          <p:cNvSpPr txBox="1"/>
          <p:nvPr/>
        </p:nvSpPr>
        <p:spPr>
          <a:xfrm>
            <a:off x="6385307" y="2513394"/>
            <a:ext cx="2723955" cy="2585323"/>
          </a:xfrm>
          <a:prstGeom prst="rect">
            <a:avLst/>
          </a:prstGeom>
          <a:noFill/>
        </p:spPr>
        <p:txBody>
          <a:bodyPr wrap="square" rtlCol="0">
            <a:spAutoFit/>
          </a:bodyPr>
          <a:lstStyle/>
          <a:p>
            <a:r>
              <a:rPr lang="en-US" dirty="0"/>
              <a:t>The intervention group showed a higher number of total and high-quality embryos, as well as a significantly higher clinical pregnancy rate, particularly in poor responders and PCOS patients.</a:t>
            </a:r>
          </a:p>
        </p:txBody>
      </p:sp>
      <p:sp>
        <p:nvSpPr>
          <p:cNvPr id="10" name="TextBox 9">
            <a:extLst>
              <a:ext uri="{FF2B5EF4-FFF2-40B4-BE49-F238E27FC236}">
                <a16:creationId xmlns:a16="http://schemas.microsoft.com/office/drawing/2014/main" id="{0B8830F1-FE81-6CD4-1EDC-C29E6AD6DAF4}"/>
              </a:ext>
            </a:extLst>
          </p:cNvPr>
          <p:cNvSpPr txBox="1"/>
          <p:nvPr/>
        </p:nvSpPr>
        <p:spPr>
          <a:xfrm>
            <a:off x="9199995" y="2513394"/>
            <a:ext cx="2785179" cy="2031325"/>
          </a:xfrm>
          <a:prstGeom prst="rect">
            <a:avLst/>
          </a:prstGeom>
          <a:noFill/>
        </p:spPr>
        <p:txBody>
          <a:bodyPr wrap="square" rtlCol="0">
            <a:spAutoFit/>
          </a:bodyPr>
          <a:lstStyle/>
          <a:p>
            <a:r>
              <a:rPr lang="en-US" dirty="0" err="1"/>
              <a:t>Opt</a:t>
            </a:r>
            <a:r>
              <a:rPr lang="en-US" dirty="0"/>
              <a:t>-IVF represents a safe, efficient, and cost-effective approach, especially valuable for challenging patient populations and resource-limited settings.</a:t>
            </a:r>
          </a:p>
          <a:p>
            <a:endParaRPr lang="en-US" dirty="0"/>
          </a:p>
        </p:txBody>
      </p:sp>
    </p:spTree>
    <p:extLst>
      <p:ext uri="{BB962C8B-B14F-4D97-AF65-F5344CB8AC3E}">
        <p14:creationId xmlns:p14="http://schemas.microsoft.com/office/powerpoint/2010/main" val="2876331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BB4CB-AE96-7D2C-DDE2-ADC8DAB86FDB}"/>
            </a:ext>
          </a:extLst>
        </p:cNvPr>
        <p:cNvGrpSpPr/>
        <p:nvPr/>
      </p:nvGrpSpPr>
      <p:grpSpPr>
        <a:xfrm>
          <a:off x="0" y="0"/>
          <a:ext cx="0" cy="0"/>
          <a:chOff x="0" y="0"/>
          <a:chExt cx="0" cy="0"/>
        </a:xfrm>
      </p:grpSpPr>
      <p:sp>
        <p:nvSpPr>
          <p:cNvPr id="33" name="Oval 32">
            <a:extLst>
              <a:ext uri="{FF2B5EF4-FFF2-40B4-BE49-F238E27FC236}">
                <a16:creationId xmlns:a16="http://schemas.microsoft.com/office/drawing/2014/main" id="{6DFEA011-0959-D150-229A-CF10116F7408}"/>
              </a:ext>
            </a:extLst>
          </p:cNvPr>
          <p:cNvSpPr/>
          <p:nvPr/>
        </p:nvSpPr>
        <p:spPr>
          <a:xfrm>
            <a:off x="10935353" y="2686696"/>
            <a:ext cx="914400" cy="914400"/>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269DB9FF-A5F8-C95F-7CC2-5399EA0E8B85}"/>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D05586B-4F19-56F0-6DB7-6F6CB779078B}"/>
              </a:ext>
            </a:extLst>
          </p:cNvPr>
          <p:cNvSpPr txBox="1"/>
          <p:nvPr/>
        </p:nvSpPr>
        <p:spPr>
          <a:xfrm>
            <a:off x="575033" y="398263"/>
            <a:ext cx="6542203" cy="461665"/>
          </a:xfrm>
          <a:prstGeom prst="rect">
            <a:avLst/>
          </a:prstGeom>
          <a:noFill/>
        </p:spPr>
        <p:txBody>
          <a:bodyPr wrap="square" rtlCol="0">
            <a:spAutoFit/>
          </a:bodyPr>
          <a:lstStyle/>
          <a:p>
            <a:r>
              <a:rPr lang="en-US" sz="2400" b="1" dirty="0">
                <a:solidFill>
                  <a:schemeClr val="bg1"/>
                </a:solidFill>
              </a:rPr>
              <a:t>Assisted Reproductive Technology (ART)</a:t>
            </a:r>
            <a:r>
              <a:rPr lang="en-US" sz="2400" dirty="0">
                <a:solidFill>
                  <a:schemeClr val="bg1"/>
                </a:solidFill>
              </a:rPr>
              <a:t> </a:t>
            </a:r>
            <a:r>
              <a:rPr lang="en-US" sz="2400" b="1" dirty="0">
                <a:solidFill>
                  <a:schemeClr val="bg1"/>
                </a:solidFill>
              </a:rPr>
              <a:t> </a:t>
            </a:r>
            <a:r>
              <a:rPr lang="en-US" sz="1600" dirty="0">
                <a:solidFill>
                  <a:schemeClr val="bg1"/>
                </a:solidFill>
              </a:rPr>
              <a:t> </a:t>
            </a:r>
          </a:p>
        </p:txBody>
      </p:sp>
      <p:sp>
        <p:nvSpPr>
          <p:cNvPr id="8" name="Arrow: Pentagon 7">
            <a:extLst>
              <a:ext uri="{FF2B5EF4-FFF2-40B4-BE49-F238E27FC236}">
                <a16:creationId xmlns:a16="http://schemas.microsoft.com/office/drawing/2014/main" id="{ECEB8FB0-D892-5A1D-D639-052E9316324E}"/>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868104B1-99F9-8230-F31C-FDA45A50E7D3}"/>
              </a:ext>
            </a:extLst>
          </p:cNvPr>
          <p:cNvSpPr txBox="1"/>
          <p:nvPr/>
        </p:nvSpPr>
        <p:spPr>
          <a:xfrm>
            <a:off x="11722641" y="6260602"/>
            <a:ext cx="312906" cy="369332"/>
          </a:xfrm>
          <a:prstGeom prst="rect">
            <a:avLst/>
          </a:prstGeom>
          <a:noFill/>
        </p:spPr>
        <p:txBody>
          <a:bodyPr wrap="none" rtlCol="0">
            <a:spAutoFit/>
          </a:bodyPr>
          <a:lstStyle/>
          <a:p>
            <a:r>
              <a:rPr lang="fa-IR" dirty="0"/>
              <a:t>3</a:t>
            </a:r>
            <a:endParaRPr lang="en-US" dirty="0"/>
          </a:p>
        </p:txBody>
      </p:sp>
      <p:sp>
        <p:nvSpPr>
          <p:cNvPr id="20" name="TextBox 19">
            <a:extLst>
              <a:ext uri="{FF2B5EF4-FFF2-40B4-BE49-F238E27FC236}">
                <a16:creationId xmlns:a16="http://schemas.microsoft.com/office/drawing/2014/main" id="{BA3302F0-B9EB-0679-A8EF-CAD4BFD44752}"/>
              </a:ext>
            </a:extLst>
          </p:cNvPr>
          <p:cNvSpPr txBox="1"/>
          <p:nvPr/>
        </p:nvSpPr>
        <p:spPr>
          <a:xfrm>
            <a:off x="0" y="6328982"/>
            <a:ext cx="13006717" cy="369332"/>
          </a:xfrm>
          <a:prstGeom prst="rect">
            <a:avLst/>
          </a:prstGeom>
          <a:noFill/>
        </p:spPr>
        <p:txBody>
          <a:bodyPr wrap="square" rtlCol="0">
            <a:spAutoFit/>
          </a:bodyPr>
          <a:lstStyle/>
          <a:p>
            <a:r>
              <a:rPr lang="fa-IR" sz="900" dirty="0"/>
              <a:t>3</a:t>
            </a:r>
            <a:r>
              <a:rPr lang="en-US" sz="900" dirty="0"/>
              <a:t>) Assisted reproductive technologies (ARTs): Evaluation of evidence to support public policy development </a:t>
            </a:r>
            <a:r>
              <a:rPr lang="fa-IR" sz="900" dirty="0"/>
              <a:t>/</a:t>
            </a:r>
            <a:r>
              <a:rPr lang="en-US" sz="900" dirty="0"/>
              <a:t>Alexa A Nardelli1, Tania </a:t>
            </a:r>
            <a:r>
              <a:rPr lang="en-US" sz="900" dirty="0" err="1"/>
              <a:t>Stafinski</a:t>
            </a:r>
            <a:r>
              <a:rPr lang="en-US" sz="900" dirty="0"/>
              <a:t>, Reproductive Health 2014</a:t>
            </a:r>
            <a:endParaRPr lang="fa-IR" sz="900" dirty="0"/>
          </a:p>
          <a:p>
            <a:r>
              <a:rPr lang="fa-IR" sz="900" dirty="0"/>
              <a:t>4</a:t>
            </a:r>
            <a:r>
              <a:rPr lang="en-US" sz="900" dirty="0"/>
              <a:t>) Artificial intelligence-driven precision treatment of reproductive medicine-related diseases :the optimal protocol choice for IVF-ET LiWena,b,g,1,DiWu, Journal of Advanced Research 2025</a:t>
            </a:r>
          </a:p>
        </p:txBody>
      </p:sp>
      <p:cxnSp>
        <p:nvCxnSpPr>
          <p:cNvPr id="22" name="Straight Connector 21">
            <a:extLst>
              <a:ext uri="{FF2B5EF4-FFF2-40B4-BE49-F238E27FC236}">
                <a16:creationId xmlns:a16="http://schemas.microsoft.com/office/drawing/2014/main" id="{95EC3F87-8659-5E9D-5B05-D3289637F466}"/>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F2B04238-AFCB-CE23-F9AB-E8A1F517ED3B}"/>
              </a:ext>
            </a:extLst>
          </p:cNvPr>
          <p:cNvSpPr/>
          <p:nvPr/>
        </p:nvSpPr>
        <p:spPr>
          <a:xfrm>
            <a:off x="0" y="998658"/>
            <a:ext cx="12191998" cy="1849955"/>
          </a:xfrm>
          <a:prstGeom prst="rect">
            <a:avLst/>
          </a:prstGeom>
          <a:solidFill>
            <a:srgbClr val="4C3A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C88D4BD-AEDB-411E-6222-C244A3904391}"/>
              </a:ext>
            </a:extLst>
          </p:cNvPr>
          <p:cNvSpPr/>
          <p:nvPr/>
        </p:nvSpPr>
        <p:spPr>
          <a:xfrm>
            <a:off x="487716" y="2339029"/>
            <a:ext cx="1005442" cy="914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Oval 9">
            <a:extLst>
              <a:ext uri="{FF2B5EF4-FFF2-40B4-BE49-F238E27FC236}">
                <a16:creationId xmlns:a16="http://schemas.microsoft.com/office/drawing/2014/main" id="{4E50B6BF-4B16-36B5-0E16-F2F0827038E7}"/>
              </a:ext>
            </a:extLst>
          </p:cNvPr>
          <p:cNvSpPr/>
          <p:nvPr/>
        </p:nvSpPr>
        <p:spPr>
          <a:xfrm>
            <a:off x="3047901" y="2339029"/>
            <a:ext cx="1005442" cy="91440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Oval 10">
            <a:extLst>
              <a:ext uri="{FF2B5EF4-FFF2-40B4-BE49-F238E27FC236}">
                <a16:creationId xmlns:a16="http://schemas.microsoft.com/office/drawing/2014/main" id="{3861906E-E5F3-C940-7385-40E07F3F5174}"/>
              </a:ext>
            </a:extLst>
          </p:cNvPr>
          <p:cNvSpPr/>
          <p:nvPr/>
        </p:nvSpPr>
        <p:spPr>
          <a:xfrm>
            <a:off x="5477668" y="2396230"/>
            <a:ext cx="1005442" cy="914400"/>
          </a:xfrm>
          <a:prstGeom prst="ellipse">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2" name="Oval 11">
            <a:extLst>
              <a:ext uri="{FF2B5EF4-FFF2-40B4-BE49-F238E27FC236}">
                <a16:creationId xmlns:a16="http://schemas.microsoft.com/office/drawing/2014/main" id="{0F677B4F-85F4-6824-B640-C0D27728E5FC}"/>
              </a:ext>
            </a:extLst>
          </p:cNvPr>
          <p:cNvSpPr/>
          <p:nvPr/>
        </p:nvSpPr>
        <p:spPr>
          <a:xfrm>
            <a:off x="7942340" y="2434247"/>
            <a:ext cx="1073306" cy="914400"/>
          </a:xfrm>
          <a:prstGeom prst="ellipse">
            <a:avLst/>
          </a:prstGeom>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4" name="Oval 13">
            <a:extLst>
              <a:ext uri="{FF2B5EF4-FFF2-40B4-BE49-F238E27FC236}">
                <a16:creationId xmlns:a16="http://schemas.microsoft.com/office/drawing/2014/main" id="{19D15BAB-E879-021C-E499-01DFD663E470}"/>
              </a:ext>
            </a:extLst>
          </p:cNvPr>
          <p:cNvSpPr/>
          <p:nvPr/>
        </p:nvSpPr>
        <p:spPr>
          <a:xfrm>
            <a:off x="10502900" y="2410750"/>
            <a:ext cx="975544" cy="990272"/>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15" name="TextBox 14">
            <a:extLst>
              <a:ext uri="{FF2B5EF4-FFF2-40B4-BE49-F238E27FC236}">
                <a16:creationId xmlns:a16="http://schemas.microsoft.com/office/drawing/2014/main" id="{CC3AF693-CAF8-2D75-37C8-BA855CD7A9B3}"/>
              </a:ext>
            </a:extLst>
          </p:cNvPr>
          <p:cNvSpPr txBox="1"/>
          <p:nvPr/>
        </p:nvSpPr>
        <p:spPr>
          <a:xfrm>
            <a:off x="311085" y="3640872"/>
            <a:ext cx="1131215" cy="1027083"/>
          </a:xfrm>
          <a:prstGeom prst="rect">
            <a:avLst/>
          </a:prstGeom>
          <a:noFill/>
        </p:spPr>
        <p:txBody>
          <a:bodyPr wrap="square" rtlCol="0">
            <a:spAutoFit/>
          </a:bodyPr>
          <a:lstStyle/>
          <a:p>
            <a:endParaRPr lang="en-US" dirty="0"/>
          </a:p>
        </p:txBody>
      </p:sp>
      <p:pic>
        <p:nvPicPr>
          <p:cNvPr id="21" name="Picture 20">
            <a:extLst>
              <a:ext uri="{FF2B5EF4-FFF2-40B4-BE49-F238E27FC236}">
                <a16:creationId xmlns:a16="http://schemas.microsoft.com/office/drawing/2014/main" id="{BCC6A207-5A0F-40B8-C1AB-1979441F7409}"/>
              </a:ext>
            </a:extLst>
          </p:cNvPr>
          <p:cNvPicPr>
            <a:picLocks noChangeAspect="1"/>
          </p:cNvPicPr>
          <p:nvPr/>
        </p:nvPicPr>
        <p:blipFill>
          <a:blip r:embed="rId2">
            <a:extLst>
              <a:ext uri="{28A0092B-C50C-407E-A947-70E740481C1C}">
                <a14:useLocalDpi xmlns:a14="http://schemas.microsoft.com/office/drawing/2010/main" val="0"/>
              </a:ext>
            </a:extLst>
          </a:blip>
          <a:srcRect l="12888" r="10725"/>
          <a:stretch>
            <a:fillRect/>
          </a:stretch>
        </p:blipFill>
        <p:spPr>
          <a:xfrm>
            <a:off x="5617839" y="2561640"/>
            <a:ext cx="769614" cy="623730"/>
          </a:xfrm>
          <a:prstGeom prst="rect">
            <a:avLst/>
          </a:prstGeom>
        </p:spPr>
      </p:pic>
      <p:pic>
        <p:nvPicPr>
          <p:cNvPr id="24" name="Picture 23">
            <a:extLst>
              <a:ext uri="{FF2B5EF4-FFF2-40B4-BE49-F238E27FC236}">
                <a16:creationId xmlns:a16="http://schemas.microsoft.com/office/drawing/2014/main" id="{441B8B96-0497-7DE8-5305-E733E1692602}"/>
              </a:ext>
            </a:extLst>
          </p:cNvPr>
          <p:cNvPicPr>
            <a:picLocks noChangeAspect="1"/>
          </p:cNvPicPr>
          <p:nvPr/>
        </p:nvPicPr>
        <p:blipFill>
          <a:blip r:embed="rId3">
            <a:extLst>
              <a:ext uri="{28A0092B-C50C-407E-A947-70E740481C1C}">
                <a14:useLocalDpi xmlns:a14="http://schemas.microsoft.com/office/drawing/2010/main" val="0"/>
              </a:ext>
            </a:extLst>
          </a:blip>
          <a:srcRect l="8627" t="3323" r="19854" b="-1"/>
          <a:stretch>
            <a:fillRect/>
          </a:stretch>
        </p:blipFill>
        <p:spPr>
          <a:xfrm>
            <a:off x="8113127" y="2576604"/>
            <a:ext cx="715761" cy="567292"/>
          </a:xfrm>
          <a:prstGeom prst="rect">
            <a:avLst/>
          </a:prstGeom>
        </p:spPr>
      </p:pic>
      <p:pic>
        <p:nvPicPr>
          <p:cNvPr id="26" name="Picture 25">
            <a:extLst>
              <a:ext uri="{FF2B5EF4-FFF2-40B4-BE49-F238E27FC236}">
                <a16:creationId xmlns:a16="http://schemas.microsoft.com/office/drawing/2014/main" id="{B32165CB-A92D-2B8C-38D1-D6992EF87F7A}"/>
              </a:ext>
            </a:extLst>
          </p:cNvPr>
          <p:cNvPicPr>
            <a:picLocks noChangeAspect="1"/>
          </p:cNvPicPr>
          <p:nvPr/>
        </p:nvPicPr>
        <p:blipFill>
          <a:blip r:embed="rId4">
            <a:extLst>
              <a:ext uri="{28A0092B-C50C-407E-A947-70E740481C1C}">
                <a14:useLocalDpi xmlns:a14="http://schemas.microsoft.com/office/drawing/2010/main" val="0"/>
              </a:ext>
            </a:extLst>
          </a:blip>
          <a:srcRect l="26597" t="8588" r="9756" b="1"/>
          <a:stretch>
            <a:fillRect/>
          </a:stretch>
        </p:blipFill>
        <p:spPr>
          <a:xfrm>
            <a:off x="10678051" y="2541755"/>
            <a:ext cx="625242" cy="632184"/>
          </a:xfrm>
          <a:prstGeom prst="rect">
            <a:avLst/>
          </a:prstGeom>
        </p:spPr>
      </p:pic>
      <p:pic>
        <p:nvPicPr>
          <p:cNvPr id="28" name="Picture 27">
            <a:extLst>
              <a:ext uri="{FF2B5EF4-FFF2-40B4-BE49-F238E27FC236}">
                <a16:creationId xmlns:a16="http://schemas.microsoft.com/office/drawing/2014/main" id="{99EEA574-6E4F-3991-4A57-7CEB597038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7831" y="2563165"/>
            <a:ext cx="819181" cy="769687"/>
          </a:xfrm>
          <a:prstGeom prst="rect">
            <a:avLst/>
          </a:prstGeom>
        </p:spPr>
      </p:pic>
      <p:pic>
        <p:nvPicPr>
          <p:cNvPr id="30" name="Picture 29">
            <a:extLst>
              <a:ext uri="{FF2B5EF4-FFF2-40B4-BE49-F238E27FC236}">
                <a16:creationId xmlns:a16="http://schemas.microsoft.com/office/drawing/2014/main" id="{E8AB5780-CDCB-EC56-AB9E-0E272BA2FB33}"/>
              </a:ext>
            </a:extLst>
          </p:cNvPr>
          <p:cNvPicPr>
            <a:picLocks noChangeAspect="1"/>
          </p:cNvPicPr>
          <p:nvPr/>
        </p:nvPicPr>
        <p:blipFill>
          <a:blip r:embed="rId6">
            <a:extLst>
              <a:ext uri="{28A0092B-C50C-407E-A947-70E740481C1C}">
                <a14:useLocalDpi xmlns:a14="http://schemas.microsoft.com/office/drawing/2010/main" val="0"/>
              </a:ext>
            </a:extLst>
          </a:blip>
          <a:srcRect l="18930" r="10487"/>
          <a:stretch>
            <a:fillRect/>
          </a:stretch>
        </p:blipFill>
        <p:spPr>
          <a:xfrm>
            <a:off x="642870" y="2434247"/>
            <a:ext cx="793378" cy="723963"/>
          </a:xfrm>
          <a:prstGeom prst="ellipse">
            <a:avLst/>
          </a:prstGeom>
        </p:spPr>
      </p:pic>
      <p:sp>
        <p:nvSpPr>
          <p:cNvPr id="35" name="Rectangle: Rounded Corners 34">
            <a:extLst>
              <a:ext uri="{FF2B5EF4-FFF2-40B4-BE49-F238E27FC236}">
                <a16:creationId xmlns:a16="http://schemas.microsoft.com/office/drawing/2014/main" id="{D1EDD996-07E2-EE30-1BD6-CA44F3350312}"/>
              </a:ext>
            </a:extLst>
          </p:cNvPr>
          <p:cNvSpPr/>
          <p:nvPr/>
        </p:nvSpPr>
        <p:spPr>
          <a:xfrm>
            <a:off x="59801" y="3158210"/>
            <a:ext cx="2118672" cy="2982103"/>
          </a:xfrm>
          <a:prstGeom prst="roundRect">
            <a:avLst/>
          </a:prstGeom>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p>
            <a:r>
              <a:rPr lang="en-US" b="1" dirty="0"/>
              <a:t>In Vitro Fertilization (IVF):</a:t>
            </a:r>
          </a:p>
          <a:p>
            <a:r>
              <a:rPr lang="en-US" dirty="0"/>
              <a:t>Fertilization occurs outside the body, and the resulting embryo is transferred into the uterus.</a:t>
            </a:r>
          </a:p>
        </p:txBody>
      </p:sp>
      <p:sp>
        <p:nvSpPr>
          <p:cNvPr id="36" name="Rectangle: Rounded Corners 35">
            <a:extLst>
              <a:ext uri="{FF2B5EF4-FFF2-40B4-BE49-F238E27FC236}">
                <a16:creationId xmlns:a16="http://schemas.microsoft.com/office/drawing/2014/main" id="{C97601AF-9A6F-76FB-10EE-92FC73402DEE}"/>
              </a:ext>
            </a:extLst>
          </p:cNvPr>
          <p:cNvSpPr/>
          <p:nvPr/>
        </p:nvSpPr>
        <p:spPr>
          <a:xfrm>
            <a:off x="2529328" y="3164698"/>
            <a:ext cx="2118672" cy="2982103"/>
          </a:xfrm>
          <a:prstGeom prst="roundRect">
            <a:avLst/>
          </a:prstGeom>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p>
            <a:r>
              <a:rPr lang="en-US" b="1" dirty="0"/>
              <a:t>Intracytoplasmic Sperm Injection (ICSI):</a:t>
            </a:r>
          </a:p>
          <a:p>
            <a:r>
              <a:rPr lang="en-US" dirty="0"/>
              <a:t>A single sperm is directly injected into an egg to achieve fertilization.</a:t>
            </a:r>
          </a:p>
        </p:txBody>
      </p:sp>
      <p:sp>
        <p:nvSpPr>
          <p:cNvPr id="37" name="Rectangle: Rounded Corners 36">
            <a:extLst>
              <a:ext uri="{FF2B5EF4-FFF2-40B4-BE49-F238E27FC236}">
                <a16:creationId xmlns:a16="http://schemas.microsoft.com/office/drawing/2014/main" id="{39F6EEC1-374D-CFD6-2DE8-DE719D71FABE}"/>
              </a:ext>
            </a:extLst>
          </p:cNvPr>
          <p:cNvSpPr/>
          <p:nvPr/>
        </p:nvSpPr>
        <p:spPr>
          <a:xfrm>
            <a:off x="4965554" y="3176902"/>
            <a:ext cx="2118672" cy="2982103"/>
          </a:xfrm>
          <a:prstGeom prst="roundRect">
            <a:avLst/>
          </a:prstGeom>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p>
            <a:r>
              <a:rPr lang="en-US" b="1" dirty="0"/>
              <a:t>Gamete Intrafallopian Transfer (GIFT):</a:t>
            </a:r>
          </a:p>
          <a:p>
            <a:r>
              <a:rPr lang="en-US" dirty="0"/>
              <a:t>Eggs and sperm are placed directly into the fallopian tube for fertilization.</a:t>
            </a:r>
          </a:p>
        </p:txBody>
      </p:sp>
      <p:sp>
        <p:nvSpPr>
          <p:cNvPr id="38" name="Rectangle: Rounded Corners 37">
            <a:extLst>
              <a:ext uri="{FF2B5EF4-FFF2-40B4-BE49-F238E27FC236}">
                <a16:creationId xmlns:a16="http://schemas.microsoft.com/office/drawing/2014/main" id="{FD534916-02F2-37C9-BEEE-1BF387E25880}"/>
              </a:ext>
            </a:extLst>
          </p:cNvPr>
          <p:cNvSpPr/>
          <p:nvPr/>
        </p:nvSpPr>
        <p:spPr>
          <a:xfrm>
            <a:off x="7412844" y="3205453"/>
            <a:ext cx="2118672" cy="2982103"/>
          </a:xfrm>
          <a:prstGeom prst="roundRect">
            <a:avLst/>
          </a:prstGeom>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p>
            <a:r>
              <a:rPr lang="en-US" b="1" dirty="0"/>
              <a:t>Zygote Intrafallopian Transfer (ZIFT):</a:t>
            </a:r>
          </a:p>
          <a:p>
            <a:r>
              <a:rPr lang="en-US" dirty="0"/>
              <a:t>A fertilized egg (zygote) is transferred into the fallopian tube.</a:t>
            </a:r>
          </a:p>
        </p:txBody>
      </p:sp>
      <p:sp>
        <p:nvSpPr>
          <p:cNvPr id="39" name="Rectangle: Rounded Corners 38">
            <a:extLst>
              <a:ext uri="{FF2B5EF4-FFF2-40B4-BE49-F238E27FC236}">
                <a16:creationId xmlns:a16="http://schemas.microsoft.com/office/drawing/2014/main" id="{603A7EFE-1B84-A1A4-F3CA-300EF78623BB}"/>
              </a:ext>
            </a:extLst>
          </p:cNvPr>
          <p:cNvSpPr/>
          <p:nvPr/>
        </p:nvSpPr>
        <p:spPr>
          <a:xfrm>
            <a:off x="9873760" y="3214666"/>
            <a:ext cx="2118672" cy="2982103"/>
          </a:xfrm>
          <a:prstGeom prst="roundRect">
            <a:avLst/>
          </a:prstGeom>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rtlCol="0" anchor="ctr"/>
          <a:lstStyle/>
          <a:p>
            <a:r>
              <a:rPr lang="en-US" b="1" dirty="0"/>
              <a:t>Donor Programs:</a:t>
            </a:r>
          </a:p>
          <a:p>
            <a:r>
              <a:rPr lang="en-US" dirty="0"/>
              <a:t>Use of donated sperm, eggs, or embryos when patients cannot use their own.</a:t>
            </a:r>
          </a:p>
        </p:txBody>
      </p:sp>
    </p:spTree>
    <p:extLst>
      <p:ext uri="{BB962C8B-B14F-4D97-AF65-F5344CB8AC3E}">
        <p14:creationId xmlns:p14="http://schemas.microsoft.com/office/powerpoint/2010/main" val="1877967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CC04B-D8C5-EBCE-DA2B-E131E66E3E8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BAE9172-46E2-B498-8016-C6F8449A9385}"/>
              </a:ext>
            </a:extLst>
          </p:cNvPr>
          <p:cNvSpPr txBox="1"/>
          <p:nvPr/>
        </p:nvSpPr>
        <p:spPr>
          <a:xfrm>
            <a:off x="584461" y="398263"/>
            <a:ext cx="7673420" cy="892552"/>
          </a:xfrm>
          <a:prstGeom prst="rect">
            <a:avLst/>
          </a:prstGeom>
          <a:noFill/>
        </p:spPr>
        <p:txBody>
          <a:bodyPr wrap="square" rtlCol="0">
            <a:spAutoFit/>
          </a:bodyPr>
          <a:lstStyle/>
          <a:p>
            <a:r>
              <a:rPr lang="en-US" sz="2400" b="1" dirty="0">
                <a:solidFill>
                  <a:schemeClr val="bg1"/>
                </a:solidFill>
              </a:rPr>
              <a:t>Clinical decision support systems(CDSS)</a:t>
            </a:r>
          </a:p>
          <a:p>
            <a:r>
              <a:rPr lang="en-US" sz="2800" b="1" dirty="0">
                <a:solidFill>
                  <a:schemeClr val="bg1"/>
                </a:solidFill>
              </a:rPr>
              <a:t> </a:t>
            </a:r>
            <a:r>
              <a:rPr lang="en-US" dirty="0"/>
              <a:t> </a:t>
            </a:r>
          </a:p>
        </p:txBody>
      </p:sp>
      <p:pic>
        <p:nvPicPr>
          <p:cNvPr id="6" name="Picture 5">
            <a:extLst>
              <a:ext uri="{FF2B5EF4-FFF2-40B4-BE49-F238E27FC236}">
                <a16:creationId xmlns:a16="http://schemas.microsoft.com/office/drawing/2014/main" id="{A7E9AC8A-8EA4-9DEA-55E1-C1DE7FB47E68}"/>
              </a:ext>
            </a:extLst>
          </p:cNvPr>
          <p:cNvPicPr>
            <a:picLocks noChangeAspect="1"/>
          </p:cNvPicPr>
          <p:nvPr/>
        </p:nvPicPr>
        <p:blipFill>
          <a:blip r:embed="rId2">
            <a:extLst>
              <a:ext uri="{28A0092B-C50C-407E-A947-70E740481C1C}">
                <a14:useLocalDpi xmlns:a14="http://schemas.microsoft.com/office/drawing/2010/main" val="0"/>
              </a:ext>
            </a:extLst>
          </a:blip>
          <a:srcRect b="27148"/>
          <a:stretch>
            <a:fillRect/>
          </a:stretch>
        </p:blipFill>
        <p:spPr>
          <a:xfrm>
            <a:off x="0" y="0"/>
            <a:ext cx="12192000" cy="5344998"/>
          </a:xfrm>
          <a:prstGeom prst="rect">
            <a:avLst/>
          </a:prstGeom>
        </p:spPr>
      </p:pic>
    </p:spTree>
    <p:extLst>
      <p:ext uri="{BB962C8B-B14F-4D97-AF65-F5344CB8AC3E}">
        <p14:creationId xmlns:p14="http://schemas.microsoft.com/office/powerpoint/2010/main" val="298815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42D13-B53A-2B4E-E430-73CA8B5F14DC}"/>
            </a:ext>
          </a:extLst>
        </p:cNvPr>
        <p:cNvGrpSpPr/>
        <p:nvPr/>
      </p:nvGrpSpPr>
      <p:grpSpPr>
        <a:xfrm>
          <a:off x="0" y="0"/>
          <a:ext cx="0" cy="0"/>
          <a:chOff x="0" y="0"/>
          <a:chExt cx="0" cy="0"/>
        </a:xfrm>
      </p:grpSpPr>
      <p:sp>
        <p:nvSpPr>
          <p:cNvPr id="35" name="Arrow: Bent 34">
            <a:extLst>
              <a:ext uri="{FF2B5EF4-FFF2-40B4-BE49-F238E27FC236}">
                <a16:creationId xmlns:a16="http://schemas.microsoft.com/office/drawing/2014/main" id="{112900AE-E31D-E3F2-5314-F6352824FFF8}"/>
              </a:ext>
            </a:extLst>
          </p:cNvPr>
          <p:cNvSpPr/>
          <p:nvPr/>
        </p:nvSpPr>
        <p:spPr>
          <a:xfrm rot="10800000">
            <a:off x="9117578" y="5167401"/>
            <a:ext cx="2182387" cy="357760"/>
          </a:xfrm>
          <a:prstGeom prst="ben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0" name="Picture 29">
            <a:extLst>
              <a:ext uri="{FF2B5EF4-FFF2-40B4-BE49-F238E27FC236}">
                <a16:creationId xmlns:a16="http://schemas.microsoft.com/office/drawing/2014/main" id="{1C479D98-5F89-09FF-7D05-0914931B6412}"/>
              </a:ext>
            </a:extLst>
          </p:cNvPr>
          <p:cNvPicPr>
            <a:picLocks noChangeAspect="1"/>
          </p:cNvPicPr>
          <p:nvPr/>
        </p:nvPicPr>
        <p:blipFill>
          <a:blip r:embed="rId2">
            <a:biLevel thresh="75000"/>
            <a:extLst>
              <a:ext uri="{28A0092B-C50C-407E-A947-70E740481C1C}">
                <a14:useLocalDpi xmlns:a14="http://schemas.microsoft.com/office/drawing/2010/main" val="0"/>
              </a:ext>
            </a:extLst>
          </a:blip>
          <a:srcRect t="4756" b="6882"/>
          <a:stretch>
            <a:fillRect/>
          </a:stretch>
        </p:blipFill>
        <p:spPr>
          <a:xfrm>
            <a:off x="9356451" y="1237631"/>
            <a:ext cx="1600339" cy="1568942"/>
          </a:xfrm>
          <a:prstGeom prst="rect">
            <a:avLst/>
          </a:prstGeom>
        </p:spPr>
      </p:pic>
      <p:pic>
        <p:nvPicPr>
          <p:cNvPr id="28" name="Picture 27">
            <a:extLst>
              <a:ext uri="{FF2B5EF4-FFF2-40B4-BE49-F238E27FC236}">
                <a16:creationId xmlns:a16="http://schemas.microsoft.com/office/drawing/2014/main" id="{596F8751-EC95-9FF5-3C31-50937E2F6954}"/>
              </a:ext>
            </a:extLst>
          </p:cNvPr>
          <p:cNvPicPr>
            <a:picLocks noChangeAspect="1"/>
          </p:cNvPicPr>
          <p:nvPr/>
        </p:nvPicPr>
        <p:blipFill>
          <a:blip r:embed="rId3">
            <a:biLevel thresh="75000"/>
            <a:extLst>
              <a:ext uri="{28A0092B-C50C-407E-A947-70E740481C1C}">
                <a14:useLocalDpi xmlns:a14="http://schemas.microsoft.com/office/drawing/2010/main" val="0"/>
              </a:ext>
            </a:extLst>
          </a:blip>
          <a:srcRect l="4856" r="6633"/>
          <a:stretch>
            <a:fillRect/>
          </a:stretch>
        </p:blipFill>
        <p:spPr>
          <a:xfrm>
            <a:off x="6754596" y="1208306"/>
            <a:ext cx="1564851" cy="1623201"/>
          </a:xfrm>
          <a:prstGeom prst="rect">
            <a:avLst/>
          </a:prstGeom>
        </p:spPr>
      </p:pic>
      <p:pic>
        <p:nvPicPr>
          <p:cNvPr id="25" name="Picture 24">
            <a:extLst>
              <a:ext uri="{FF2B5EF4-FFF2-40B4-BE49-F238E27FC236}">
                <a16:creationId xmlns:a16="http://schemas.microsoft.com/office/drawing/2014/main" id="{F6EE58AC-D22F-855E-EA87-27B3C4C74ABE}"/>
              </a:ext>
            </a:extLst>
          </p:cNvPr>
          <p:cNvPicPr>
            <a:picLocks noChangeAspect="1"/>
          </p:cNvPicPr>
          <p:nvPr/>
        </p:nvPicPr>
        <p:blipFill>
          <a:blip r:embed="rId4">
            <a:biLevel thresh="75000"/>
            <a:extLst>
              <a:ext uri="{28A0092B-C50C-407E-A947-70E740481C1C}">
                <a14:useLocalDpi xmlns:a14="http://schemas.microsoft.com/office/drawing/2010/main" val="0"/>
              </a:ext>
            </a:extLst>
          </a:blip>
          <a:srcRect l="9140" t="6046"/>
          <a:stretch>
            <a:fillRect/>
          </a:stretch>
        </p:blipFill>
        <p:spPr>
          <a:xfrm>
            <a:off x="4222730" y="1275663"/>
            <a:ext cx="1564851" cy="1553700"/>
          </a:xfrm>
          <a:prstGeom prst="rect">
            <a:avLst/>
          </a:prstGeom>
        </p:spPr>
      </p:pic>
      <p:sp>
        <p:nvSpPr>
          <p:cNvPr id="5" name="Rectangle 4">
            <a:extLst>
              <a:ext uri="{FF2B5EF4-FFF2-40B4-BE49-F238E27FC236}">
                <a16:creationId xmlns:a16="http://schemas.microsoft.com/office/drawing/2014/main" id="{243D8C43-5141-485E-093E-23BA1DF650E4}"/>
              </a:ext>
            </a:extLst>
          </p:cNvPr>
          <p:cNvSpPr/>
          <p:nvPr/>
        </p:nvSpPr>
        <p:spPr>
          <a:xfrm>
            <a:off x="0" y="182281"/>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E6523C9-2075-9F98-23AD-3FD46CD561DD}"/>
              </a:ext>
            </a:extLst>
          </p:cNvPr>
          <p:cNvSpPr txBox="1"/>
          <p:nvPr/>
        </p:nvSpPr>
        <p:spPr>
          <a:xfrm>
            <a:off x="627228" y="172335"/>
            <a:ext cx="3572760" cy="954107"/>
          </a:xfrm>
          <a:prstGeom prst="rect">
            <a:avLst/>
          </a:prstGeom>
          <a:noFill/>
        </p:spPr>
        <p:txBody>
          <a:bodyPr wrap="square" rtlCol="0">
            <a:spAutoFit/>
          </a:bodyPr>
          <a:lstStyle/>
          <a:p>
            <a:r>
              <a:rPr lang="en-US" sz="2800" b="1" dirty="0">
                <a:solidFill>
                  <a:schemeClr val="bg1"/>
                </a:solidFill>
              </a:rPr>
              <a:t>In vitro fertilization</a:t>
            </a:r>
          </a:p>
          <a:p>
            <a:r>
              <a:rPr lang="en-US" sz="2800" b="1" dirty="0">
                <a:solidFill>
                  <a:schemeClr val="bg1"/>
                </a:solidFill>
              </a:rPr>
              <a:t> </a:t>
            </a:r>
            <a:r>
              <a:rPr lang="en-US" dirty="0"/>
              <a:t> </a:t>
            </a:r>
          </a:p>
        </p:txBody>
      </p:sp>
      <p:sp>
        <p:nvSpPr>
          <p:cNvPr id="8" name="Arrow: Pentagon 7">
            <a:extLst>
              <a:ext uri="{FF2B5EF4-FFF2-40B4-BE49-F238E27FC236}">
                <a16:creationId xmlns:a16="http://schemas.microsoft.com/office/drawing/2014/main" id="{428A3F4C-EB0E-C200-8042-94C6427DE3DE}"/>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FAE53600-AA05-6B1F-B5BC-8908FCE58060}"/>
              </a:ext>
            </a:extLst>
          </p:cNvPr>
          <p:cNvSpPr txBox="1"/>
          <p:nvPr/>
        </p:nvSpPr>
        <p:spPr>
          <a:xfrm>
            <a:off x="11722641" y="6260602"/>
            <a:ext cx="312906" cy="369332"/>
          </a:xfrm>
          <a:prstGeom prst="rect">
            <a:avLst/>
          </a:prstGeom>
          <a:noFill/>
        </p:spPr>
        <p:txBody>
          <a:bodyPr wrap="none" rtlCol="0">
            <a:spAutoFit/>
          </a:bodyPr>
          <a:lstStyle/>
          <a:p>
            <a:r>
              <a:rPr lang="en-US" dirty="0"/>
              <a:t>4</a:t>
            </a:r>
          </a:p>
        </p:txBody>
      </p:sp>
      <p:sp>
        <p:nvSpPr>
          <p:cNvPr id="20" name="TextBox 19">
            <a:extLst>
              <a:ext uri="{FF2B5EF4-FFF2-40B4-BE49-F238E27FC236}">
                <a16:creationId xmlns:a16="http://schemas.microsoft.com/office/drawing/2014/main" id="{C2FA3A9E-7F76-BABB-B057-D68C469EA013}"/>
              </a:ext>
            </a:extLst>
          </p:cNvPr>
          <p:cNvSpPr txBox="1"/>
          <p:nvPr/>
        </p:nvSpPr>
        <p:spPr>
          <a:xfrm>
            <a:off x="116501" y="6294248"/>
            <a:ext cx="10840289" cy="646331"/>
          </a:xfrm>
          <a:prstGeom prst="rect">
            <a:avLst/>
          </a:prstGeom>
          <a:noFill/>
        </p:spPr>
        <p:txBody>
          <a:bodyPr wrap="square" rtlCol="0">
            <a:spAutoFit/>
          </a:bodyPr>
          <a:lstStyle/>
          <a:p>
            <a:r>
              <a:rPr lang="en-US" sz="900" dirty="0"/>
              <a:t>5)</a:t>
            </a:r>
            <a:r>
              <a:rPr lang="fa-IR" sz="900" dirty="0"/>
              <a:t> </a:t>
            </a:r>
            <a:r>
              <a:rPr lang="en-US" sz="900" dirty="0"/>
              <a:t>Assisted Reproductive Technology (ART) Techniques</a:t>
            </a:r>
            <a:r>
              <a:rPr lang="fa-IR" sz="900" dirty="0"/>
              <a:t> /</a:t>
            </a:r>
            <a:r>
              <a:rPr lang="en-US" sz="900" dirty="0"/>
              <a:t>Meaghan Jain ;book</a:t>
            </a:r>
          </a:p>
          <a:p>
            <a:r>
              <a:rPr lang="en-US" sz="900" dirty="0"/>
              <a:t>6)</a:t>
            </a:r>
            <a:r>
              <a:rPr lang="fa-IR" sz="900" dirty="0"/>
              <a:t> </a:t>
            </a:r>
            <a:r>
              <a:rPr lang="en-US" sz="900" dirty="0"/>
              <a:t>Artificial intelligence-driven precision treatment of reproductive medicine-related diseases :the optimal protocol choice for IVF-ET LiWena,b,g,1,DiWu, Journal of Advanced Research 2025</a:t>
            </a:r>
          </a:p>
          <a:p>
            <a:endParaRPr lang="en-US" sz="900" dirty="0"/>
          </a:p>
          <a:p>
            <a:endParaRPr lang="en-US" sz="900" dirty="0"/>
          </a:p>
        </p:txBody>
      </p:sp>
      <p:cxnSp>
        <p:nvCxnSpPr>
          <p:cNvPr id="22" name="Straight Connector 21">
            <a:extLst>
              <a:ext uri="{FF2B5EF4-FFF2-40B4-BE49-F238E27FC236}">
                <a16:creationId xmlns:a16="http://schemas.microsoft.com/office/drawing/2014/main" id="{21B12282-2DB6-0084-1C05-D0748C28D34A}"/>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EC6722B5-E7EA-4EB5-A5FE-12BFA7DA4573}"/>
              </a:ext>
            </a:extLst>
          </p:cNvPr>
          <p:cNvSpPr txBox="1"/>
          <p:nvPr/>
        </p:nvSpPr>
        <p:spPr>
          <a:xfrm>
            <a:off x="257703" y="874414"/>
            <a:ext cx="3131454" cy="369332"/>
          </a:xfrm>
          <a:prstGeom prst="rect">
            <a:avLst/>
          </a:prstGeom>
          <a:noFill/>
        </p:spPr>
        <p:txBody>
          <a:bodyPr wrap="square">
            <a:spAutoFit/>
          </a:bodyPr>
          <a:lstStyle/>
          <a:p>
            <a:r>
              <a:rPr lang="en-US" b="1" dirty="0"/>
              <a:t>1: Ovarian Stimulation</a:t>
            </a:r>
          </a:p>
        </p:txBody>
      </p:sp>
      <p:pic>
        <p:nvPicPr>
          <p:cNvPr id="23" name="Picture 22">
            <a:extLst>
              <a:ext uri="{FF2B5EF4-FFF2-40B4-BE49-F238E27FC236}">
                <a16:creationId xmlns:a16="http://schemas.microsoft.com/office/drawing/2014/main" id="{FC3CBAE8-BBF6-9076-2BFA-999CC4A407DC}"/>
              </a:ext>
            </a:extLst>
          </p:cNvPr>
          <p:cNvPicPr>
            <a:picLocks noChangeAspect="1"/>
          </p:cNvPicPr>
          <p:nvPr/>
        </p:nvPicPr>
        <p:blipFill>
          <a:blip r:embed="rId5">
            <a:biLevel thresh="75000"/>
            <a:extLst>
              <a:ext uri="{28A0092B-C50C-407E-A947-70E740481C1C}">
                <a14:useLocalDpi xmlns:a14="http://schemas.microsoft.com/office/drawing/2010/main" val="0"/>
              </a:ext>
            </a:extLst>
          </a:blip>
          <a:srcRect l="11605" r="5260"/>
          <a:stretch>
            <a:fillRect/>
          </a:stretch>
        </p:blipFill>
        <p:spPr>
          <a:xfrm>
            <a:off x="1590556" y="1251367"/>
            <a:ext cx="1564851" cy="1607959"/>
          </a:xfrm>
          <a:prstGeom prst="rect">
            <a:avLst/>
          </a:prstGeom>
        </p:spPr>
      </p:pic>
      <p:cxnSp>
        <p:nvCxnSpPr>
          <p:cNvPr id="19" name="Straight Connector 18">
            <a:extLst>
              <a:ext uri="{FF2B5EF4-FFF2-40B4-BE49-F238E27FC236}">
                <a16:creationId xmlns:a16="http://schemas.microsoft.com/office/drawing/2014/main" id="{95F1F0BA-A1C7-D904-6833-A288BCBF7FC8}"/>
              </a:ext>
            </a:extLst>
          </p:cNvPr>
          <p:cNvCxnSpPr>
            <a:cxnSpLocks/>
          </p:cNvCxnSpPr>
          <p:nvPr/>
        </p:nvCxnSpPr>
        <p:spPr>
          <a:xfrm flipV="1">
            <a:off x="3124007" y="2019907"/>
            <a:ext cx="1098723" cy="1"/>
          </a:xfrm>
          <a:prstGeom prst="line">
            <a:avLst/>
          </a:prstGeom>
          <a:ln w="76200">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1" name="Straight Connector 30">
            <a:extLst>
              <a:ext uri="{FF2B5EF4-FFF2-40B4-BE49-F238E27FC236}">
                <a16:creationId xmlns:a16="http://schemas.microsoft.com/office/drawing/2014/main" id="{B006AC00-7A8C-001F-17E7-92F2CE4415E9}"/>
              </a:ext>
            </a:extLst>
          </p:cNvPr>
          <p:cNvCxnSpPr>
            <a:cxnSpLocks/>
          </p:cNvCxnSpPr>
          <p:nvPr/>
        </p:nvCxnSpPr>
        <p:spPr>
          <a:xfrm flipV="1">
            <a:off x="8289128" y="2022102"/>
            <a:ext cx="1098723" cy="1"/>
          </a:xfrm>
          <a:prstGeom prst="line">
            <a:avLst/>
          </a:prstGeom>
          <a:ln w="76200">
            <a:solidFill>
              <a:schemeClr val="tx1"/>
            </a:solidFill>
          </a:ln>
        </p:spPr>
        <p:style>
          <a:lnRef idx="3">
            <a:schemeClr val="accent6"/>
          </a:lnRef>
          <a:fillRef idx="0">
            <a:schemeClr val="accent6"/>
          </a:fillRef>
          <a:effectRef idx="2">
            <a:schemeClr val="accent6"/>
          </a:effectRef>
          <a:fontRef idx="minor">
            <a:schemeClr val="tx1"/>
          </a:fontRef>
        </p:style>
      </p:cxnSp>
      <p:sp>
        <p:nvSpPr>
          <p:cNvPr id="32" name="Arrow: Bent 31">
            <a:extLst>
              <a:ext uri="{FF2B5EF4-FFF2-40B4-BE49-F238E27FC236}">
                <a16:creationId xmlns:a16="http://schemas.microsoft.com/office/drawing/2014/main" id="{85835681-A120-C03C-115A-839C1D93848A}"/>
              </a:ext>
            </a:extLst>
          </p:cNvPr>
          <p:cNvSpPr/>
          <p:nvPr/>
        </p:nvSpPr>
        <p:spPr>
          <a:xfrm rot="5400000">
            <a:off x="10029158" y="2777366"/>
            <a:ext cx="2212165" cy="631157"/>
          </a:xfrm>
          <a:prstGeom prst="bentArrow">
            <a:avLst>
              <a:gd name="adj1" fmla="val 14545"/>
              <a:gd name="adj2" fmla="val 25000"/>
              <a:gd name="adj3" fmla="val 25000"/>
              <a:gd name="adj4" fmla="val 4375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4" name="Picture 33">
            <a:extLst>
              <a:ext uri="{FF2B5EF4-FFF2-40B4-BE49-F238E27FC236}">
                <a16:creationId xmlns:a16="http://schemas.microsoft.com/office/drawing/2014/main" id="{13182F3F-CC10-180F-D3C7-ABA3074174EA}"/>
              </a:ext>
            </a:extLst>
          </p:cNvPr>
          <p:cNvPicPr>
            <a:picLocks noChangeAspect="1"/>
          </p:cNvPicPr>
          <p:nvPr/>
        </p:nvPicPr>
        <p:blipFill>
          <a:blip r:embed="rId6">
            <a:biLevel thresh="75000"/>
            <a:extLst>
              <a:ext uri="{28A0092B-C50C-407E-A947-70E740481C1C}">
                <a14:useLocalDpi xmlns:a14="http://schemas.microsoft.com/office/drawing/2010/main" val="0"/>
              </a:ext>
            </a:extLst>
          </a:blip>
          <a:srcRect l="9483" b="7553"/>
          <a:stretch>
            <a:fillRect/>
          </a:stretch>
        </p:blipFill>
        <p:spPr>
          <a:xfrm>
            <a:off x="10562176" y="3691529"/>
            <a:ext cx="1600339" cy="1514683"/>
          </a:xfrm>
          <a:prstGeom prst="rect">
            <a:avLst/>
          </a:prstGeom>
        </p:spPr>
      </p:pic>
      <p:pic>
        <p:nvPicPr>
          <p:cNvPr id="37" name="Picture 36">
            <a:extLst>
              <a:ext uri="{FF2B5EF4-FFF2-40B4-BE49-F238E27FC236}">
                <a16:creationId xmlns:a16="http://schemas.microsoft.com/office/drawing/2014/main" id="{B4C71964-848F-5EFF-BC2C-B7AC274F6452}"/>
              </a:ext>
            </a:extLst>
          </p:cNvPr>
          <p:cNvPicPr>
            <a:picLocks noChangeAspect="1"/>
          </p:cNvPicPr>
          <p:nvPr/>
        </p:nvPicPr>
        <p:blipFill>
          <a:blip r:embed="rId7">
            <a:biLevel thresh="75000"/>
            <a:extLst>
              <a:ext uri="{28A0092B-C50C-407E-A947-70E740481C1C}">
                <a14:useLocalDpi xmlns:a14="http://schemas.microsoft.com/office/drawing/2010/main" val="0"/>
              </a:ext>
            </a:extLst>
          </a:blip>
          <a:srcRect l="9938" r="4191" b="3374"/>
          <a:stretch>
            <a:fillRect/>
          </a:stretch>
        </p:blipFill>
        <p:spPr>
          <a:xfrm>
            <a:off x="8104107" y="4577032"/>
            <a:ext cx="1492041" cy="1553700"/>
          </a:xfrm>
          <a:prstGeom prst="rect">
            <a:avLst/>
          </a:prstGeom>
        </p:spPr>
      </p:pic>
      <p:pic>
        <p:nvPicPr>
          <p:cNvPr id="40" name="Picture 39">
            <a:extLst>
              <a:ext uri="{FF2B5EF4-FFF2-40B4-BE49-F238E27FC236}">
                <a16:creationId xmlns:a16="http://schemas.microsoft.com/office/drawing/2014/main" id="{669C8A90-1596-70F5-A34B-9484981AA2DD}"/>
              </a:ext>
            </a:extLst>
          </p:cNvPr>
          <p:cNvPicPr>
            <a:picLocks noChangeAspect="1"/>
          </p:cNvPicPr>
          <p:nvPr/>
        </p:nvPicPr>
        <p:blipFill>
          <a:blip r:embed="rId8">
            <a:biLevel thresh="75000"/>
            <a:extLst>
              <a:ext uri="{28A0092B-C50C-407E-A947-70E740481C1C}">
                <a14:useLocalDpi xmlns:a14="http://schemas.microsoft.com/office/drawing/2010/main" val="0"/>
              </a:ext>
            </a:extLst>
          </a:blip>
          <a:srcRect l="5237" b="7327"/>
          <a:stretch>
            <a:fillRect/>
          </a:stretch>
        </p:blipFill>
        <p:spPr>
          <a:xfrm>
            <a:off x="5595084" y="4675298"/>
            <a:ext cx="1610412" cy="1553701"/>
          </a:xfrm>
          <a:prstGeom prst="rect">
            <a:avLst/>
          </a:prstGeom>
        </p:spPr>
      </p:pic>
      <p:cxnSp>
        <p:nvCxnSpPr>
          <p:cNvPr id="38" name="Straight Connector 37">
            <a:extLst>
              <a:ext uri="{FF2B5EF4-FFF2-40B4-BE49-F238E27FC236}">
                <a16:creationId xmlns:a16="http://schemas.microsoft.com/office/drawing/2014/main" id="{794C6B1E-506E-BC28-4E52-9CE5CA0A2CA7}"/>
              </a:ext>
            </a:extLst>
          </p:cNvPr>
          <p:cNvCxnSpPr>
            <a:cxnSpLocks/>
          </p:cNvCxnSpPr>
          <p:nvPr/>
        </p:nvCxnSpPr>
        <p:spPr>
          <a:xfrm flipV="1">
            <a:off x="7073109" y="5386435"/>
            <a:ext cx="1098723" cy="1"/>
          </a:xfrm>
          <a:prstGeom prst="line">
            <a:avLst/>
          </a:prstGeom>
          <a:ln w="76200">
            <a:solidFill>
              <a:schemeClr val="tx1"/>
            </a:solidFill>
          </a:ln>
        </p:spPr>
        <p:style>
          <a:lnRef idx="3">
            <a:schemeClr val="accent6"/>
          </a:lnRef>
          <a:fillRef idx="0">
            <a:schemeClr val="accent6"/>
          </a:fillRef>
          <a:effectRef idx="2">
            <a:schemeClr val="accent6"/>
          </a:effectRef>
          <a:fontRef idx="minor">
            <a:schemeClr val="tx1"/>
          </a:fontRef>
        </p:style>
      </p:cxnSp>
      <p:pic>
        <p:nvPicPr>
          <p:cNvPr id="42" name="Picture 41">
            <a:extLst>
              <a:ext uri="{FF2B5EF4-FFF2-40B4-BE49-F238E27FC236}">
                <a16:creationId xmlns:a16="http://schemas.microsoft.com/office/drawing/2014/main" id="{06C2874C-5651-EBCE-9384-19602CB145BD}"/>
              </a:ext>
            </a:extLst>
          </p:cNvPr>
          <p:cNvPicPr>
            <a:picLocks noChangeAspect="1"/>
          </p:cNvPicPr>
          <p:nvPr/>
        </p:nvPicPr>
        <p:blipFill>
          <a:blip r:embed="rId9">
            <a:extLst>
              <a:ext uri="{28A0092B-C50C-407E-A947-70E740481C1C}">
                <a14:useLocalDpi xmlns:a14="http://schemas.microsoft.com/office/drawing/2010/main" val="0"/>
              </a:ext>
            </a:extLst>
          </a:blip>
          <a:srcRect l="6912" t="8387" r="15951" b="16797"/>
          <a:stretch>
            <a:fillRect/>
          </a:stretch>
        </p:blipFill>
        <p:spPr>
          <a:xfrm>
            <a:off x="6009878" y="5055053"/>
            <a:ext cx="744718" cy="740832"/>
          </a:xfrm>
          <a:prstGeom prst="rect">
            <a:avLst/>
          </a:prstGeom>
        </p:spPr>
      </p:pic>
      <p:pic>
        <p:nvPicPr>
          <p:cNvPr id="44" name="Picture 43">
            <a:extLst>
              <a:ext uri="{FF2B5EF4-FFF2-40B4-BE49-F238E27FC236}">
                <a16:creationId xmlns:a16="http://schemas.microsoft.com/office/drawing/2014/main" id="{6774ED4A-3E4A-5A68-216A-B1143C5618B7}"/>
              </a:ext>
            </a:extLst>
          </p:cNvPr>
          <p:cNvPicPr>
            <a:picLocks noChangeAspect="1"/>
          </p:cNvPicPr>
          <p:nvPr/>
        </p:nvPicPr>
        <p:blipFill>
          <a:blip r:embed="rId10">
            <a:biLevel thresh="75000"/>
            <a:extLst>
              <a:ext uri="{28A0092B-C50C-407E-A947-70E740481C1C}">
                <a14:useLocalDpi xmlns:a14="http://schemas.microsoft.com/office/drawing/2010/main" val="0"/>
              </a:ext>
            </a:extLst>
          </a:blip>
          <a:srcRect l="8751" t="2765" r="7914"/>
          <a:stretch>
            <a:fillRect/>
          </a:stretch>
        </p:blipFill>
        <p:spPr>
          <a:xfrm>
            <a:off x="3185984" y="4563948"/>
            <a:ext cx="1536849" cy="1607959"/>
          </a:xfrm>
          <a:prstGeom prst="rect">
            <a:avLst/>
          </a:prstGeom>
        </p:spPr>
      </p:pic>
      <p:cxnSp>
        <p:nvCxnSpPr>
          <p:cNvPr id="45" name="Straight Connector 44">
            <a:extLst>
              <a:ext uri="{FF2B5EF4-FFF2-40B4-BE49-F238E27FC236}">
                <a16:creationId xmlns:a16="http://schemas.microsoft.com/office/drawing/2014/main" id="{C8C736DE-A0A7-F00F-10E2-0BD43A71C0E9}"/>
              </a:ext>
            </a:extLst>
          </p:cNvPr>
          <p:cNvCxnSpPr>
            <a:cxnSpLocks/>
          </p:cNvCxnSpPr>
          <p:nvPr/>
        </p:nvCxnSpPr>
        <p:spPr>
          <a:xfrm flipV="1">
            <a:off x="4614385" y="5396316"/>
            <a:ext cx="1098723" cy="1"/>
          </a:xfrm>
          <a:prstGeom prst="line">
            <a:avLst/>
          </a:prstGeom>
          <a:ln w="76200">
            <a:solidFill>
              <a:schemeClr val="tx1"/>
            </a:solidFill>
          </a:ln>
        </p:spPr>
        <p:style>
          <a:lnRef idx="3">
            <a:schemeClr val="accent6"/>
          </a:lnRef>
          <a:fillRef idx="0">
            <a:schemeClr val="accent6"/>
          </a:fillRef>
          <a:effectRef idx="2">
            <a:schemeClr val="accent6"/>
          </a:effectRef>
          <a:fontRef idx="minor">
            <a:schemeClr val="tx1"/>
          </a:fontRef>
        </p:style>
      </p:cxnSp>
      <p:pic>
        <p:nvPicPr>
          <p:cNvPr id="47" name="Picture 46">
            <a:extLst>
              <a:ext uri="{FF2B5EF4-FFF2-40B4-BE49-F238E27FC236}">
                <a16:creationId xmlns:a16="http://schemas.microsoft.com/office/drawing/2014/main" id="{1BC587BD-488C-8BCA-9F4B-5C1C08BC33A5}"/>
              </a:ext>
            </a:extLst>
          </p:cNvPr>
          <p:cNvPicPr>
            <a:picLocks noChangeAspect="1"/>
          </p:cNvPicPr>
          <p:nvPr/>
        </p:nvPicPr>
        <p:blipFill>
          <a:blip r:embed="rId11">
            <a:biLevel thresh="75000"/>
            <a:extLst>
              <a:ext uri="{28A0092B-C50C-407E-A947-70E740481C1C}">
                <a14:useLocalDpi xmlns:a14="http://schemas.microsoft.com/office/drawing/2010/main" val="0"/>
              </a:ext>
            </a:extLst>
          </a:blip>
          <a:srcRect l="6877" t="6167" r="7563" b="4535"/>
          <a:stretch>
            <a:fillRect/>
          </a:stretch>
        </p:blipFill>
        <p:spPr>
          <a:xfrm>
            <a:off x="737429" y="4585971"/>
            <a:ext cx="1564851" cy="1544761"/>
          </a:xfrm>
          <a:prstGeom prst="rect">
            <a:avLst/>
          </a:prstGeom>
        </p:spPr>
      </p:pic>
      <p:cxnSp>
        <p:nvCxnSpPr>
          <p:cNvPr id="26" name="Straight Connector 25">
            <a:extLst>
              <a:ext uri="{FF2B5EF4-FFF2-40B4-BE49-F238E27FC236}">
                <a16:creationId xmlns:a16="http://schemas.microsoft.com/office/drawing/2014/main" id="{E456A8EC-E49B-C01C-87A5-2E01E213FBAE}"/>
              </a:ext>
            </a:extLst>
          </p:cNvPr>
          <p:cNvCxnSpPr>
            <a:cxnSpLocks/>
          </p:cNvCxnSpPr>
          <p:nvPr/>
        </p:nvCxnSpPr>
        <p:spPr>
          <a:xfrm flipV="1">
            <a:off x="5713108" y="2034802"/>
            <a:ext cx="1098723" cy="1"/>
          </a:xfrm>
          <a:prstGeom prst="line">
            <a:avLst/>
          </a:prstGeom>
          <a:ln w="76200">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8" name="Straight Connector 47">
            <a:extLst>
              <a:ext uri="{FF2B5EF4-FFF2-40B4-BE49-F238E27FC236}">
                <a16:creationId xmlns:a16="http://schemas.microsoft.com/office/drawing/2014/main" id="{E52B5C1A-DD38-71E3-88C8-706DFACE671A}"/>
              </a:ext>
            </a:extLst>
          </p:cNvPr>
          <p:cNvCxnSpPr>
            <a:cxnSpLocks/>
          </p:cNvCxnSpPr>
          <p:nvPr/>
        </p:nvCxnSpPr>
        <p:spPr>
          <a:xfrm flipV="1">
            <a:off x="2222867" y="5444187"/>
            <a:ext cx="1098723" cy="1"/>
          </a:xfrm>
          <a:prstGeom prst="line">
            <a:avLst/>
          </a:prstGeom>
          <a:ln w="76200">
            <a:solidFill>
              <a:schemeClr val="tx1"/>
            </a:solidFill>
          </a:ln>
        </p:spPr>
        <p:style>
          <a:lnRef idx="3">
            <a:schemeClr val="accent6"/>
          </a:lnRef>
          <a:fillRef idx="0">
            <a:schemeClr val="accent6"/>
          </a:fillRef>
          <a:effectRef idx="2">
            <a:schemeClr val="accent6"/>
          </a:effectRef>
          <a:fontRef idx="minor">
            <a:schemeClr val="tx1"/>
          </a:fontRef>
        </p:style>
      </p:cxnSp>
      <p:sp>
        <p:nvSpPr>
          <p:cNvPr id="50" name="TextBox 49">
            <a:extLst>
              <a:ext uri="{FF2B5EF4-FFF2-40B4-BE49-F238E27FC236}">
                <a16:creationId xmlns:a16="http://schemas.microsoft.com/office/drawing/2014/main" id="{F22BABDD-6942-622F-5452-D40629071BEF}"/>
              </a:ext>
            </a:extLst>
          </p:cNvPr>
          <p:cNvSpPr txBox="1"/>
          <p:nvPr/>
        </p:nvSpPr>
        <p:spPr>
          <a:xfrm>
            <a:off x="4225360" y="931149"/>
            <a:ext cx="1536849" cy="369332"/>
          </a:xfrm>
          <a:prstGeom prst="rect">
            <a:avLst/>
          </a:prstGeom>
          <a:noFill/>
        </p:spPr>
        <p:txBody>
          <a:bodyPr wrap="square">
            <a:spAutoFit/>
          </a:bodyPr>
          <a:lstStyle/>
          <a:p>
            <a:r>
              <a:rPr lang="en-US" b="1" dirty="0"/>
              <a:t>2: Monitoring </a:t>
            </a:r>
          </a:p>
        </p:txBody>
      </p:sp>
      <p:sp>
        <p:nvSpPr>
          <p:cNvPr id="52" name="TextBox 51">
            <a:extLst>
              <a:ext uri="{FF2B5EF4-FFF2-40B4-BE49-F238E27FC236}">
                <a16:creationId xmlns:a16="http://schemas.microsoft.com/office/drawing/2014/main" id="{28DAF56B-F22C-30D3-62CC-4D796AE5357D}"/>
              </a:ext>
            </a:extLst>
          </p:cNvPr>
          <p:cNvSpPr txBox="1"/>
          <p:nvPr/>
        </p:nvSpPr>
        <p:spPr>
          <a:xfrm>
            <a:off x="6589052" y="916967"/>
            <a:ext cx="2398119" cy="369332"/>
          </a:xfrm>
          <a:prstGeom prst="rect">
            <a:avLst/>
          </a:prstGeom>
          <a:noFill/>
        </p:spPr>
        <p:txBody>
          <a:bodyPr wrap="square">
            <a:spAutoFit/>
          </a:bodyPr>
          <a:lstStyle/>
          <a:p>
            <a:r>
              <a:rPr lang="en-US" b="1" dirty="0"/>
              <a:t>3: Oocyte Retrieval</a:t>
            </a:r>
          </a:p>
        </p:txBody>
      </p:sp>
      <p:sp>
        <p:nvSpPr>
          <p:cNvPr id="54" name="TextBox 53">
            <a:extLst>
              <a:ext uri="{FF2B5EF4-FFF2-40B4-BE49-F238E27FC236}">
                <a16:creationId xmlns:a16="http://schemas.microsoft.com/office/drawing/2014/main" id="{0061ED8A-A319-2820-589D-68C322113DE6}"/>
              </a:ext>
            </a:extLst>
          </p:cNvPr>
          <p:cNvSpPr txBox="1"/>
          <p:nvPr/>
        </p:nvSpPr>
        <p:spPr>
          <a:xfrm>
            <a:off x="9117578" y="925960"/>
            <a:ext cx="2333241" cy="369332"/>
          </a:xfrm>
          <a:prstGeom prst="rect">
            <a:avLst/>
          </a:prstGeom>
          <a:noFill/>
        </p:spPr>
        <p:txBody>
          <a:bodyPr wrap="square">
            <a:spAutoFit/>
          </a:bodyPr>
          <a:lstStyle/>
          <a:p>
            <a:r>
              <a:rPr lang="en-US" b="1" dirty="0"/>
              <a:t>4: Sperm Collection</a:t>
            </a:r>
          </a:p>
        </p:txBody>
      </p:sp>
      <p:sp>
        <p:nvSpPr>
          <p:cNvPr id="56" name="TextBox 55">
            <a:extLst>
              <a:ext uri="{FF2B5EF4-FFF2-40B4-BE49-F238E27FC236}">
                <a16:creationId xmlns:a16="http://schemas.microsoft.com/office/drawing/2014/main" id="{4EECCD53-8102-1E8D-3462-C0EA7BF9A46D}"/>
              </a:ext>
            </a:extLst>
          </p:cNvPr>
          <p:cNvSpPr txBox="1"/>
          <p:nvPr/>
        </p:nvSpPr>
        <p:spPr>
          <a:xfrm>
            <a:off x="9300268" y="3338525"/>
            <a:ext cx="1780687" cy="369332"/>
          </a:xfrm>
          <a:prstGeom prst="rect">
            <a:avLst/>
          </a:prstGeom>
          <a:noFill/>
        </p:spPr>
        <p:txBody>
          <a:bodyPr wrap="square">
            <a:spAutoFit/>
          </a:bodyPr>
          <a:lstStyle/>
          <a:p>
            <a:r>
              <a:rPr lang="en-US" b="1" dirty="0"/>
              <a:t>5: Fertilization</a:t>
            </a:r>
          </a:p>
        </p:txBody>
      </p:sp>
      <p:sp>
        <p:nvSpPr>
          <p:cNvPr id="58" name="TextBox 57">
            <a:extLst>
              <a:ext uri="{FF2B5EF4-FFF2-40B4-BE49-F238E27FC236}">
                <a16:creationId xmlns:a16="http://schemas.microsoft.com/office/drawing/2014/main" id="{5D5631B9-ED98-61D2-E7B9-2D3385BF6668}"/>
              </a:ext>
            </a:extLst>
          </p:cNvPr>
          <p:cNvSpPr txBox="1"/>
          <p:nvPr/>
        </p:nvSpPr>
        <p:spPr>
          <a:xfrm>
            <a:off x="7530578" y="4115574"/>
            <a:ext cx="8690882" cy="369332"/>
          </a:xfrm>
          <a:prstGeom prst="rect">
            <a:avLst/>
          </a:prstGeom>
          <a:noFill/>
        </p:spPr>
        <p:txBody>
          <a:bodyPr wrap="square">
            <a:spAutoFit/>
          </a:bodyPr>
          <a:lstStyle/>
          <a:p>
            <a:r>
              <a:rPr lang="en-US" b="1" dirty="0"/>
              <a:t>6: Embryo development</a:t>
            </a:r>
          </a:p>
        </p:txBody>
      </p:sp>
      <p:sp>
        <p:nvSpPr>
          <p:cNvPr id="60" name="TextBox 59">
            <a:extLst>
              <a:ext uri="{FF2B5EF4-FFF2-40B4-BE49-F238E27FC236}">
                <a16:creationId xmlns:a16="http://schemas.microsoft.com/office/drawing/2014/main" id="{09855485-3223-641B-C31D-28401D8DDBAC}"/>
              </a:ext>
            </a:extLst>
          </p:cNvPr>
          <p:cNvSpPr txBox="1"/>
          <p:nvPr/>
        </p:nvSpPr>
        <p:spPr>
          <a:xfrm>
            <a:off x="5163746" y="4141506"/>
            <a:ext cx="2239175" cy="369332"/>
          </a:xfrm>
          <a:prstGeom prst="rect">
            <a:avLst/>
          </a:prstGeom>
          <a:noFill/>
        </p:spPr>
        <p:txBody>
          <a:bodyPr wrap="square">
            <a:spAutoFit/>
          </a:bodyPr>
          <a:lstStyle/>
          <a:p>
            <a:r>
              <a:rPr lang="en-US" b="1" dirty="0"/>
              <a:t>7: Embryo Transfer</a:t>
            </a:r>
          </a:p>
        </p:txBody>
      </p:sp>
      <p:sp>
        <p:nvSpPr>
          <p:cNvPr id="62" name="TextBox 61">
            <a:extLst>
              <a:ext uri="{FF2B5EF4-FFF2-40B4-BE49-F238E27FC236}">
                <a16:creationId xmlns:a16="http://schemas.microsoft.com/office/drawing/2014/main" id="{823A91B9-F262-43B6-0406-B3F9FA0A6B56}"/>
              </a:ext>
            </a:extLst>
          </p:cNvPr>
          <p:cNvSpPr txBox="1"/>
          <p:nvPr/>
        </p:nvSpPr>
        <p:spPr>
          <a:xfrm>
            <a:off x="2535464" y="4149189"/>
            <a:ext cx="2628282" cy="369332"/>
          </a:xfrm>
          <a:prstGeom prst="rect">
            <a:avLst/>
          </a:prstGeom>
          <a:noFill/>
        </p:spPr>
        <p:txBody>
          <a:bodyPr wrap="square">
            <a:spAutoFit/>
          </a:bodyPr>
          <a:lstStyle/>
          <a:p>
            <a:r>
              <a:rPr lang="en-US" b="1" dirty="0"/>
              <a:t>8: Luteal Phase Support</a:t>
            </a:r>
          </a:p>
        </p:txBody>
      </p:sp>
      <p:sp>
        <p:nvSpPr>
          <p:cNvPr id="64" name="TextBox 63">
            <a:extLst>
              <a:ext uri="{FF2B5EF4-FFF2-40B4-BE49-F238E27FC236}">
                <a16:creationId xmlns:a16="http://schemas.microsoft.com/office/drawing/2014/main" id="{5DD248FD-A9DD-3690-1521-C3B2AFBF47D0}"/>
              </a:ext>
            </a:extLst>
          </p:cNvPr>
          <p:cNvSpPr txBox="1"/>
          <p:nvPr/>
        </p:nvSpPr>
        <p:spPr>
          <a:xfrm>
            <a:off x="296289" y="3955842"/>
            <a:ext cx="8690882" cy="369332"/>
          </a:xfrm>
          <a:prstGeom prst="rect">
            <a:avLst/>
          </a:prstGeom>
          <a:noFill/>
        </p:spPr>
        <p:txBody>
          <a:bodyPr wrap="square">
            <a:spAutoFit/>
          </a:bodyPr>
          <a:lstStyle/>
          <a:p>
            <a:r>
              <a:rPr lang="en-US" b="1" dirty="0"/>
              <a:t>9: Pregnancy Test</a:t>
            </a:r>
          </a:p>
        </p:txBody>
      </p:sp>
    </p:spTree>
    <p:extLst>
      <p:ext uri="{BB962C8B-B14F-4D97-AF65-F5344CB8AC3E}">
        <p14:creationId xmlns:p14="http://schemas.microsoft.com/office/powerpoint/2010/main" val="314786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FABA9-93C1-1C96-3DC9-7BC394F4170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5459928-CF6F-1ACC-27BF-57E9BDA35ED0}"/>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FD3E544-E762-234F-6785-183890AA2FF7}"/>
              </a:ext>
            </a:extLst>
          </p:cNvPr>
          <p:cNvSpPr txBox="1"/>
          <p:nvPr/>
        </p:nvSpPr>
        <p:spPr>
          <a:xfrm>
            <a:off x="575034" y="398263"/>
            <a:ext cx="2215299" cy="954107"/>
          </a:xfrm>
          <a:prstGeom prst="rect">
            <a:avLst/>
          </a:prstGeom>
          <a:noFill/>
        </p:spPr>
        <p:txBody>
          <a:bodyPr wrap="square" rtlCol="0">
            <a:spAutoFit/>
          </a:bodyPr>
          <a:lstStyle/>
          <a:p>
            <a:r>
              <a:rPr lang="en-US" sz="2800" b="1" dirty="0">
                <a:solidFill>
                  <a:schemeClr val="bg1"/>
                </a:solidFill>
              </a:rPr>
              <a:t>Key decisions</a:t>
            </a:r>
          </a:p>
          <a:p>
            <a:r>
              <a:rPr lang="en-US" sz="2800" b="1" dirty="0">
                <a:solidFill>
                  <a:schemeClr val="bg1"/>
                </a:solidFill>
              </a:rPr>
              <a:t> </a:t>
            </a:r>
            <a:r>
              <a:rPr lang="en-US" dirty="0"/>
              <a:t> </a:t>
            </a:r>
          </a:p>
        </p:txBody>
      </p:sp>
      <p:sp>
        <p:nvSpPr>
          <p:cNvPr id="8" name="Arrow: Pentagon 7">
            <a:extLst>
              <a:ext uri="{FF2B5EF4-FFF2-40B4-BE49-F238E27FC236}">
                <a16:creationId xmlns:a16="http://schemas.microsoft.com/office/drawing/2014/main" id="{D7082CC7-5D35-756B-077C-DF62332CB5CC}"/>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4F6200A7-D340-5C4B-D287-6D178D122CA5}"/>
              </a:ext>
            </a:extLst>
          </p:cNvPr>
          <p:cNvSpPr txBox="1"/>
          <p:nvPr/>
        </p:nvSpPr>
        <p:spPr>
          <a:xfrm>
            <a:off x="11722641" y="6260602"/>
            <a:ext cx="312906" cy="369332"/>
          </a:xfrm>
          <a:prstGeom prst="rect">
            <a:avLst/>
          </a:prstGeom>
          <a:noFill/>
        </p:spPr>
        <p:txBody>
          <a:bodyPr wrap="none" rtlCol="0">
            <a:spAutoFit/>
          </a:bodyPr>
          <a:lstStyle/>
          <a:p>
            <a:r>
              <a:rPr lang="en-US" dirty="0"/>
              <a:t>5</a:t>
            </a:r>
          </a:p>
        </p:txBody>
      </p:sp>
      <p:sp>
        <p:nvSpPr>
          <p:cNvPr id="20" name="TextBox 19">
            <a:extLst>
              <a:ext uri="{FF2B5EF4-FFF2-40B4-BE49-F238E27FC236}">
                <a16:creationId xmlns:a16="http://schemas.microsoft.com/office/drawing/2014/main" id="{09277A97-2EAA-5EAE-4E15-BD995E1A95EF}"/>
              </a:ext>
            </a:extLst>
          </p:cNvPr>
          <p:cNvSpPr txBox="1"/>
          <p:nvPr/>
        </p:nvSpPr>
        <p:spPr>
          <a:xfrm>
            <a:off x="54987" y="6338422"/>
            <a:ext cx="11173983" cy="369332"/>
          </a:xfrm>
          <a:prstGeom prst="rect">
            <a:avLst/>
          </a:prstGeom>
          <a:noFill/>
        </p:spPr>
        <p:txBody>
          <a:bodyPr wrap="square" rtlCol="0">
            <a:spAutoFit/>
          </a:bodyPr>
          <a:lstStyle/>
          <a:p>
            <a:r>
              <a:rPr lang="fa-IR" sz="900" dirty="0"/>
              <a:t>7</a:t>
            </a:r>
            <a:r>
              <a:rPr lang="en-US" sz="900" dirty="0"/>
              <a:t>)</a:t>
            </a:r>
            <a:r>
              <a:rPr lang="fa-IR" sz="900" dirty="0"/>
              <a:t> </a:t>
            </a:r>
            <a:r>
              <a:rPr lang="en-US" sz="900" dirty="0"/>
              <a:t>The dilemma of the trigger timing in IVF:</a:t>
            </a:r>
            <a:r>
              <a:rPr lang="fa-IR" sz="900" dirty="0"/>
              <a:t> </a:t>
            </a:r>
            <a:r>
              <a:rPr lang="en-US" sz="900" dirty="0"/>
              <a:t>a review</a:t>
            </a:r>
            <a:r>
              <a:rPr lang="fa-IR" sz="900" dirty="0"/>
              <a:t> /</a:t>
            </a:r>
            <a:r>
              <a:rPr lang="en-US" sz="900" dirty="0"/>
              <a:t>Hassan Maghraby, Hesham Saleh, Middle East Fertility Society Journal 2024</a:t>
            </a:r>
          </a:p>
          <a:p>
            <a:r>
              <a:rPr lang="en-US" sz="900" dirty="0"/>
              <a:t>8)</a:t>
            </a:r>
            <a:r>
              <a:rPr lang="fa-IR" sz="900" dirty="0"/>
              <a:t> </a:t>
            </a:r>
            <a:r>
              <a:rPr lang="en-US" sz="900" dirty="0"/>
              <a:t>Artificial intelligence in invitro fertilization :a computer decision support system for day-to-day management of ovarian stimulation during in vitro fertilization Gerard </a:t>
            </a:r>
            <a:r>
              <a:rPr lang="en-US" sz="900" dirty="0" err="1"/>
              <a:t>Letterie</a:t>
            </a:r>
            <a:r>
              <a:rPr lang="en-US" sz="900" dirty="0"/>
              <a:t> ,</a:t>
            </a:r>
            <a:r>
              <a:rPr lang="en-US" sz="900" dirty="0" err="1"/>
              <a:t>M.D.,a</a:t>
            </a:r>
            <a:r>
              <a:rPr lang="en-US" sz="900" dirty="0"/>
              <a:t> and Andrew MacDonald, Fertility and Sterility2020</a:t>
            </a:r>
          </a:p>
        </p:txBody>
      </p:sp>
      <p:cxnSp>
        <p:nvCxnSpPr>
          <p:cNvPr id="22" name="Straight Connector 21">
            <a:extLst>
              <a:ext uri="{FF2B5EF4-FFF2-40B4-BE49-F238E27FC236}">
                <a16:creationId xmlns:a16="http://schemas.microsoft.com/office/drawing/2014/main" id="{08C9E222-CD8A-2811-BB66-5DE9BDA11439}"/>
              </a:ext>
            </a:extLst>
          </p:cNvPr>
          <p:cNvCxnSpPr>
            <a:cxnSpLocks/>
          </p:cNvCxnSpPr>
          <p:nvPr/>
        </p:nvCxnSpPr>
        <p:spPr>
          <a:xfrm>
            <a:off x="0" y="6201870"/>
            <a:ext cx="11560040" cy="54259"/>
          </a:xfrm>
          <a:prstGeom prst="line">
            <a:avLst/>
          </a:prstGeom>
          <a:ln/>
        </p:spPr>
        <p:style>
          <a:lnRef idx="1">
            <a:schemeClr val="dk1"/>
          </a:lnRef>
          <a:fillRef idx="0">
            <a:schemeClr val="dk1"/>
          </a:fillRef>
          <a:effectRef idx="0">
            <a:schemeClr val="dk1"/>
          </a:effectRef>
          <a:fontRef idx="minor">
            <a:schemeClr val="tx1"/>
          </a:fontRef>
        </p:style>
      </p:cxnSp>
      <p:sp>
        <p:nvSpPr>
          <p:cNvPr id="6" name="Oval 5">
            <a:extLst>
              <a:ext uri="{FF2B5EF4-FFF2-40B4-BE49-F238E27FC236}">
                <a16:creationId xmlns:a16="http://schemas.microsoft.com/office/drawing/2014/main" id="{FBA73C26-4C21-D93E-0BE3-F717D536EB03}"/>
              </a:ext>
            </a:extLst>
          </p:cNvPr>
          <p:cNvSpPr/>
          <p:nvPr/>
        </p:nvSpPr>
        <p:spPr>
          <a:xfrm>
            <a:off x="4232635" y="2109303"/>
            <a:ext cx="3346516" cy="3444650"/>
          </a:xfrm>
          <a:prstGeom prst="ellipse">
            <a:avLst/>
          </a:prstGeom>
          <a:ln>
            <a:prstDash val="lg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B584F1D7-3526-4AF8-73FE-E274BECC1038}"/>
              </a:ext>
            </a:extLst>
          </p:cNvPr>
          <p:cNvSpPr/>
          <p:nvPr/>
        </p:nvSpPr>
        <p:spPr>
          <a:xfrm>
            <a:off x="4416458" y="2313912"/>
            <a:ext cx="2978870" cy="3035431"/>
          </a:xfrm>
          <a:prstGeom prst="ellipse">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33018CD-78B7-606B-89C4-7A66934127A6}"/>
              </a:ext>
            </a:extLst>
          </p:cNvPr>
          <p:cNvSpPr/>
          <p:nvPr/>
        </p:nvSpPr>
        <p:spPr>
          <a:xfrm>
            <a:off x="4590854" y="2516588"/>
            <a:ext cx="2630078" cy="263007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50A7EA0-5B93-0574-8E6B-9CDA4DE34A6F}"/>
              </a:ext>
            </a:extLst>
          </p:cNvPr>
          <p:cNvCxnSpPr>
            <a:cxnSpLocks/>
          </p:cNvCxnSpPr>
          <p:nvPr/>
        </p:nvCxnSpPr>
        <p:spPr>
          <a:xfrm flipV="1">
            <a:off x="7022969" y="1754408"/>
            <a:ext cx="659876" cy="762180"/>
          </a:xfrm>
          <a:prstGeom prst="line">
            <a:avLst/>
          </a:prstGeom>
          <a:ln w="38100">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14" name="Oval 13">
            <a:extLst>
              <a:ext uri="{FF2B5EF4-FFF2-40B4-BE49-F238E27FC236}">
                <a16:creationId xmlns:a16="http://schemas.microsoft.com/office/drawing/2014/main" id="{1C2D56D5-146A-5E95-B872-A0DCDC0CF0AF}"/>
              </a:ext>
            </a:extLst>
          </p:cNvPr>
          <p:cNvSpPr/>
          <p:nvPr/>
        </p:nvSpPr>
        <p:spPr>
          <a:xfrm>
            <a:off x="6938127" y="2448536"/>
            <a:ext cx="169683" cy="127152"/>
          </a:xfrm>
          <a:prstGeom prst="ellipse">
            <a:avLst/>
          </a:prstGeom>
          <a:solidFill>
            <a:schemeClr val="accent6">
              <a:lumMod val="20000"/>
              <a:lumOff val="8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6CFD22E-8106-8D49-37C4-B0079A1AF279}"/>
              </a:ext>
            </a:extLst>
          </p:cNvPr>
          <p:cNvSpPr/>
          <p:nvPr/>
        </p:nvSpPr>
        <p:spPr>
          <a:xfrm>
            <a:off x="7663993" y="1147225"/>
            <a:ext cx="3497343" cy="1058167"/>
          </a:xfrm>
          <a:prstGeom prst="roundRect">
            <a:avLst/>
          </a:prstGeom>
          <a:solidFill>
            <a:schemeClr val="accent6">
              <a:lumMod val="20000"/>
              <a:lumOff val="80000"/>
            </a:schemeClr>
          </a:solidFill>
          <a:ln>
            <a:solidFill>
              <a:schemeClr val="accent6">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Patient Selection and Indication for IVF</a:t>
            </a:r>
          </a:p>
        </p:txBody>
      </p:sp>
      <p:sp>
        <p:nvSpPr>
          <p:cNvPr id="19" name="Oval 18">
            <a:extLst>
              <a:ext uri="{FF2B5EF4-FFF2-40B4-BE49-F238E27FC236}">
                <a16:creationId xmlns:a16="http://schemas.microsoft.com/office/drawing/2014/main" id="{BC3F8037-EE82-1268-DECB-159740E0D9AA}"/>
              </a:ext>
            </a:extLst>
          </p:cNvPr>
          <p:cNvSpPr/>
          <p:nvPr/>
        </p:nvSpPr>
        <p:spPr>
          <a:xfrm>
            <a:off x="7494310" y="3488235"/>
            <a:ext cx="169683" cy="127152"/>
          </a:xfrm>
          <a:prstGeom prst="ellipse">
            <a:avLst/>
          </a:prstGeom>
          <a:solidFill>
            <a:schemeClr val="accent6">
              <a:lumMod val="40000"/>
              <a:lumOff val="60000"/>
            </a:schemeClr>
          </a:solidFill>
          <a:ln>
            <a:solidFill>
              <a:schemeClr val="accent6">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480503BC-2610-EF0D-7759-93E48FC3C8D6}"/>
              </a:ext>
            </a:extLst>
          </p:cNvPr>
          <p:cNvCxnSpPr>
            <a:cxnSpLocks/>
          </p:cNvCxnSpPr>
          <p:nvPr/>
        </p:nvCxnSpPr>
        <p:spPr>
          <a:xfrm flipV="1">
            <a:off x="7642843" y="3063585"/>
            <a:ext cx="513760" cy="489814"/>
          </a:xfrm>
          <a:prstGeom prst="line">
            <a:avLst/>
          </a:prstGeom>
          <a:ln w="38100">
            <a:solidFill>
              <a:schemeClr val="accent6">
                <a:lumMod val="40000"/>
                <a:lumOff val="60000"/>
              </a:schemeClr>
            </a:solidFill>
          </a:ln>
        </p:spPr>
        <p:style>
          <a:lnRef idx="3">
            <a:schemeClr val="accent6"/>
          </a:lnRef>
          <a:fillRef idx="0">
            <a:schemeClr val="accent6"/>
          </a:fillRef>
          <a:effectRef idx="2">
            <a:schemeClr val="accent6"/>
          </a:effectRef>
          <a:fontRef idx="minor">
            <a:schemeClr val="tx1"/>
          </a:fontRef>
        </p:style>
      </p:cxnSp>
      <p:sp>
        <p:nvSpPr>
          <p:cNvPr id="24" name="Rectangle: Rounded Corners 23">
            <a:extLst>
              <a:ext uri="{FF2B5EF4-FFF2-40B4-BE49-F238E27FC236}">
                <a16:creationId xmlns:a16="http://schemas.microsoft.com/office/drawing/2014/main" id="{8B6000A7-581D-6AE6-7D78-BD1FC69AD3EE}"/>
              </a:ext>
            </a:extLst>
          </p:cNvPr>
          <p:cNvSpPr/>
          <p:nvPr/>
        </p:nvSpPr>
        <p:spPr>
          <a:xfrm>
            <a:off x="8154186" y="2597442"/>
            <a:ext cx="3497343" cy="1058167"/>
          </a:xfrm>
          <a:prstGeom prst="roundRect">
            <a:avLst/>
          </a:prstGeom>
          <a:solidFill>
            <a:schemeClr val="accent6">
              <a:lumMod val="40000"/>
              <a:lumOff val="60000"/>
            </a:schemeClr>
          </a:solidFill>
          <a:ln>
            <a:solidFill>
              <a:schemeClr val="accent6">
                <a:lumMod val="40000"/>
                <a:lumOff val="6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Selection of Controlled Ovarian Stimulation (COS) Protocol</a:t>
            </a:r>
          </a:p>
        </p:txBody>
      </p:sp>
      <p:sp>
        <p:nvSpPr>
          <p:cNvPr id="25" name="Rectangle: Rounded Corners 24">
            <a:extLst>
              <a:ext uri="{FF2B5EF4-FFF2-40B4-BE49-F238E27FC236}">
                <a16:creationId xmlns:a16="http://schemas.microsoft.com/office/drawing/2014/main" id="{34C5D858-6BCD-719A-29EB-8E780EE25A12}"/>
              </a:ext>
            </a:extLst>
          </p:cNvPr>
          <p:cNvSpPr/>
          <p:nvPr/>
        </p:nvSpPr>
        <p:spPr>
          <a:xfrm>
            <a:off x="8571073" y="4081262"/>
            <a:ext cx="3497343" cy="1058167"/>
          </a:xfrm>
          <a:prstGeom prst="roundRect">
            <a:avLst/>
          </a:prstGeom>
          <a:solidFill>
            <a:schemeClr val="accent6">
              <a:lumMod val="60000"/>
              <a:lumOff val="40000"/>
            </a:schemeClr>
          </a:solidFill>
          <a:ln>
            <a:solidFill>
              <a:schemeClr val="accent6">
                <a:lumMod val="75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Dose Adjustment During Stimulation</a:t>
            </a:r>
            <a:r>
              <a:rPr lang="fa-IR" b="1" dirty="0">
                <a:solidFill>
                  <a:schemeClr val="tx1"/>
                </a:solidFill>
              </a:rPr>
              <a:t>/</a:t>
            </a:r>
            <a:r>
              <a:rPr lang="en-US" b="1" dirty="0">
                <a:solidFill>
                  <a:schemeClr val="tx1"/>
                </a:solidFill>
              </a:rPr>
              <a:t> Trigger Timing and Type</a:t>
            </a:r>
          </a:p>
        </p:txBody>
      </p:sp>
      <p:cxnSp>
        <p:nvCxnSpPr>
          <p:cNvPr id="26" name="Straight Connector 25">
            <a:extLst>
              <a:ext uri="{FF2B5EF4-FFF2-40B4-BE49-F238E27FC236}">
                <a16:creationId xmlns:a16="http://schemas.microsoft.com/office/drawing/2014/main" id="{8577D37D-AFEB-ADEC-239E-081BA488E04E}"/>
              </a:ext>
            </a:extLst>
          </p:cNvPr>
          <p:cNvCxnSpPr>
            <a:cxnSpLocks/>
            <a:endCxn id="25" idx="1"/>
          </p:cNvCxnSpPr>
          <p:nvPr/>
        </p:nvCxnSpPr>
        <p:spPr>
          <a:xfrm>
            <a:off x="7472975" y="4587035"/>
            <a:ext cx="1098098" cy="23311"/>
          </a:xfrm>
          <a:prstGeom prst="line">
            <a:avLst/>
          </a:prstGeom>
          <a:ln w="38100">
            <a:solidFill>
              <a:schemeClr val="accent6">
                <a:lumMod val="60000"/>
                <a:lumOff val="40000"/>
              </a:schemeClr>
            </a:solidFill>
          </a:ln>
        </p:spPr>
        <p:style>
          <a:lnRef idx="3">
            <a:schemeClr val="accent6"/>
          </a:lnRef>
          <a:fillRef idx="0">
            <a:schemeClr val="accent6"/>
          </a:fillRef>
          <a:effectRef idx="2">
            <a:schemeClr val="accent6"/>
          </a:effectRef>
          <a:fontRef idx="minor">
            <a:schemeClr val="tx1"/>
          </a:fontRef>
        </p:style>
      </p:cxnSp>
      <p:sp>
        <p:nvSpPr>
          <p:cNvPr id="29" name="Oval 28">
            <a:extLst>
              <a:ext uri="{FF2B5EF4-FFF2-40B4-BE49-F238E27FC236}">
                <a16:creationId xmlns:a16="http://schemas.microsoft.com/office/drawing/2014/main" id="{68BE2377-31B5-C58C-D578-A649F317C6B0}"/>
              </a:ext>
            </a:extLst>
          </p:cNvPr>
          <p:cNvSpPr/>
          <p:nvPr/>
        </p:nvSpPr>
        <p:spPr>
          <a:xfrm>
            <a:off x="7331573" y="4514482"/>
            <a:ext cx="169683" cy="127152"/>
          </a:xfrm>
          <a:prstGeom prst="ellipse">
            <a:avLst/>
          </a:prstGeom>
          <a:solidFill>
            <a:schemeClr val="accent6">
              <a:lumMod val="40000"/>
              <a:lumOff val="60000"/>
            </a:schemeClr>
          </a:solidFill>
          <a:ln>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4866C7E4-2BA9-F357-1943-E2B60200D48C}"/>
              </a:ext>
            </a:extLst>
          </p:cNvPr>
          <p:cNvSpPr/>
          <p:nvPr/>
        </p:nvSpPr>
        <p:spPr>
          <a:xfrm>
            <a:off x="249813" y="2587331"/>
            <a:ext cx="3497343" cy="1058167"/>
          </a:xfrm>
          <a:prstGeom prst="roundRect">
            <a:avLst/>
          </a:prstGeom>
          <a:solidFill>
            <a:schemeClr val="accent6">
              <a:lumMod val="40000"/>
              <a:lumOff val="60000"/>
            </a:schemeClr>
          </a:solidFill>
          <a:ln>
            <a:solidFill>
              <a:schemeClr val="accent6">
                <a:lumMod val="40000"/>
                <a:lumOff val="6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Embryology Laboratory Decisions</a:t>
            </a:r>
          </a:p>
        </p:txBody>
      </p:sp>
      <p:sp>
        <p:nvSpPr>
          <p:cNvPr id="31" name="Rectangle: Rounded Corners 30">
            <a:extLst>
              <a:ext uri="{FF2B5EF4-FFF2-40B4-BE49-F238E27FC236}">
                <a16:creationId xmlns:a16="http://schemas.microsoft.com/office/drawing/2014/main" id="{6920B443-1EA8-CA54-BBB1-F644EAED5107}"/>
              </a:ext>
            </a:extLst>
          </p:cNvPr>
          <p:cNvSpPr/>
          <p:nvPr/>
        </p:nvSpPr>
        <p:spPr>
          <a:xfrm>
            <a:off x="492552" y="1264623"/>
            <a:ext cx="3497343" cy="1058167"/>
          </a:xfrm>
          <a:prstGeom prst="roundRect">
            <a:avLst/>
          </a:prstGeom>
          <a:solidFill>
            <a:schemeClr val="accent6">
              <a:lumMod val="20000"/>
              <a:lumOff val="80000"/>
            </a:schemeClr>
          </a:solidFill>
          <a:ln>
            <a:solidFill>
              <a:schemeClr val="accent6">
                <a:lumMod val="20000"/>
                <a:lumOff val="80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Decisions on the Day of Oocyte Pickup (OPU)</a:t>
            </a:r>
          </a:p>
        </p:txBody>
      </p:sp>
      <p:sp>
        <p:nvSpPr>
          <p:cNvPr id="32" name="Rectangle: Rounded Corners 31">
            <a:extLst>
              <a:ext uri="{FF2B5EF4-FFF2-40B4-BE49-F238E27FC236}">
                <a16:creationId xmlns:a16="http://schemas.microsoft.com/office/drawing/2014/main" id="{759C0044-0B44-4243-5057-2AE82E90E998}"/>
              </a:ext>
            </a:extLst>
          </p:cNvPr>
          <p:cNvSpPr/>
          <p:nvPr/>
        </p:nvSpPr>
        <p:spPr>
          <a:xfrm>
            <a:off x="54987" y="4058063"/>
            <a:ext cx="3497343" cy="1058167"/>
          </a:xfrm>
          <a:prstGeom prst="roundRect">
            <a:avLst/>
          </a:prstGeom>
          <a:solidFill>
            <a:schemeClr val="accent6">
              <a:lumMod val="60000"/>
              <a:lumOff val="40000"/>
            </a:schemeClr>
          </a:solidFill>
          <a:ln>
            <a:solidFill>
              <a:schemeClr val="accent6">
                <a:lumMod val="75000"/>
              </a:schemeClr>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Timing and Method of Embryo Transfer</a:t>
            </a:r>
          </a:p>
        </p:txBody>
      </p:sp>
      <p:cxnSp>
        <p:nvCxnSpPr>
          <p:cNvPr id="33" name="Straight Connector 32">
            <a:extLst>
              <a:ext uri="{FF2B5EF4-FFF2-40B4-BE49-F238E27FC236}">
                <a16:creationId xmlns:a16="http://schemas.microsoft.com/office/drawing/2014/main" id="{F998747A-76E9-C7F9-88AB-E39B0B17F508}"/>
              </a:ext>
            </a:extLst>
          </p:cNvPr>
          <p:cNvCxnSpPr>
            <a:cxnSpLocks/>
            <a:stCxn id="6" idx="1"/>
            <a:endCxn id="31" idx="3"/>
          </p:cNvCxnSpPr>
          <p:nvPr/>
        </p:nvCxnSpPr>
        <p:spPr>
          <a:xfrm flipH="1" flipV="1">
            <a:off x="3989895" y="1793707"/>
            <a:ext cx="732826" cy="820053"/>
          </a:xfrm>
          <a:prstGeom prst="line">
            <a:avLst/>
          </a:prstGeom>
          <a:ln w="38100">
            <a:solidFill>
              <a:schemeClr val="accent6">
                <a:lumMod val="20000"/>
                <a:lumOff val="80000"/>
              </a:schemeClr>
            </a:solidFill>
          </a:ln>
        </p:spPr>
        <p:style>
          <a:lnRef idx="3">
            <a:schemeClr val="accent6"/>
          </a:lnRef>
          <a:fillRef idx="0">
            <a:schemeClr val="accent6"/>
          </a:fillRef>
          <a:effectRef idx="2">
            <a:schemeClr val="accent6"/>
          </a:effectRef>
          <a:fontRef idx="minor">
            <a:schemeClr val="tx1"/>
          </a:fontRef>
        </p:style>
      </p:cxnSp>
      <p:sp>
        <p:nvSpPr>
          <p:cNvPr id="36" name="Oval 35">
            <a:extLst>
              <a:ext uri="{FF2B5EF4-FFF2-40B4-BE49-F238E27FC236}">
                <a16:creationId xmlns:a16="http://schemas.microsoft.com/office/drawing/2014/main" id="{D444CC37-0A9C-FD9B-A8ED-8E45054EEFDD}"/>
              </a:ext>
            </a:extLst>
          </p:cNvPr>
          <p:cNvSpPr/>
          <p:nvPr/>
        </p:nvSpPr>
        <p:spPr>
          <a:xfrm>
            <a:off x="4611955" y="2488846"/>
            <a:ext cx="169683" cy="127152"/>
          </a:xfrm>
          <a:prstGeom prst="ellipse">
            <a:avLst/>
          </a:prstGeom>
          <a:solidFill>
            <a:schemeClr val="accent6">
              <a:lumMod val="20000"/>
              <a:lumOff val="8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42E04F65-AAC0-3BF4-D558-D948A4FC4B60}"/>
              </a:ext>
            </a:extLst>
          </p:cNvPr>
          <p:cNvCxnSpPr>
            <a:cxnSpLocks/>
            <a:endCxn id="30" idx="3"/>
          </p:cNvCxnSpPr>
          <p:nvPr/>
        </p:nvCxnSpPr>
        <p:spPr>
          <a:xfrm flipH="1" flipV="1">
            <a:off x="3747156" y="3116415"/>
            <a:ext cx="421787" cy="529083"/>
          </a:xfrm>
          <a:prstGeom prst="line">
            <a:avLst/>
          </a:prstGeom>
          <a:ln w="38100">
            <a:solidFill>
              <a:schemeClr val="accent6">
                <a:lumMod val="40000"/>
                <a:lumOff val="60000"/>
              </a:schemeClr>
            </a:solidFill>
          </a:ln>
        </p:spPr>
        <p:style>
          <a:lnRef idx="3">
            <a:schemeClr val="accent6"/>
          </a:lnRef>
          <a:fillRef idx="0">
            <a:schemeClr val="accent6"/>
          </a:fillRef>
          <a:effectRef idx="2">
            <a:schemeClr val="accent6"/>
          </a:effectRef>
          <a:fontRef idx="minor">
            <a:schemeClr val="tx1"/>
          </a:fontRef>
        </p:style>
      </p:cxnSp>
      <p:sp>
        <p:nvSpPr>
          <p:cNvPr id="40" name="Oval 39">
            <a:extLst>
              <a:ext uri="{FF2B5EF4-FFF2-40B4-BE49-F238E27FC236}">
                <a16:creationId xmlns:a16="http://schemas.microsoft.com/office/drawing/2014/main" id="{C13C8CE3-B73C-EE14-286C-0EEA9E9A557E}"/>
              </a:ext>
            </a:extLst>
          </p:cNvPr>
          <p:cNvSpPr/>
          <p:nvPr/>
        </p:nvSpPr>
        <p:spPr>
          <a:xfrm>
            <a:off x="4104649" y="3590780"/>
            <a:ext cx="169683" cy="127152"/>
          </a:xfrm>
          <a:prstGeom prst="ellipse">
            <a:avLst/>
          </a:prstGeom>
          <a:solidFill>
            <a:schemeClr val="accent6">
              <a:lumMod val="40000"/>
              <a:lumOff val="60000"/>
            </a:schemeClr>
          </a:solidFill>
          <a:ln>
            <a:solidFill>
              <a:schemeClr val="accent6">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AD1CDFFA-91B4-1703-B796-60ED9D619E6F}"/>
              </a:ext>
            </a:extLst>
          </p:cNvPr>
          <p:cNvCxnSpPr>
            <a:cxnSpLocks/>
          </p:cNvCxnSpPr>
          <p:nvPr/>
        </p:nvCxnSpPr>
        <p:spPr>
          <a:xfrm>
            <a:off x="3552330" y="4526879"/>
            <a:ext cx="779286" cy="0"/>
          </a:xfrm>
          <a:prstGeom prst="line">
            <a:avLst/>
          </a:prstGeom>
          <a:ln w="38100">
            <a:solidFill>
              <a:schemeClr val="accent6">
                <a:lumMod val="60000"/>
                <a:lumOff val="40000"/>
              </a:schemeClr>
            </a:solidFill>
          </a:ln>
        </p:spPr>
        <p:style>
          <a:lnRef idx="3">
            <a:schemeClr val="accent6"/>
          </a:lnRef>
          <a:fillRef idx="0">
            <a:schemeClr val="accent6"/>
          </a:fillRef>
          <a:effectRef idx="2">
            <a:schemeClr val="accent6"/>
          </a:effectRef>
          <a:fontRef idx="minor">
            <a:schemeClr val="tx1"/>
          </a:fontRef>
        </p:style>
      </p:cxnSp>
      <p:sp>
        <p:nvSpPr>
          <p:cNvPr id="45" name="Oval 44">
            <a:extLst>
              <a:ext uri="{FF2B5EF4-FFF2-40B4-BE49-F238E27FC236}">
                <a16:creationId xmlns:a16="http://schemas.microsoft.com/office/drawing/2014/main" id="{AB70C0EF-6D0D-D388-8934-C0653F67DF06}"/>
              </a:ext>
            </a:extLst>
          </p:cNvPr>
          <p:cNvSpPr/>
          <p:nvPr/>
        </p:nvSpPr>
        <p:spPr>
          <a:xfrm>
            <a:off x="4225625" y="4450906"/>
            <a:ext cx="169683" cy="127152"/>
          </a:xfrm>
          <a:prstGeom prst="ellipse">
            <a:avLst/>
          </a:prstGeom>
          <a:solidFill>
            <a:schemeClr val="accent6">
              <a:lumMod val="40000"/>
              <a:lumOff val="60000"/>
            </a:schemeClr>
          </a:solidFill>
          <a:ln>
            <a:solidFill>
              <a:schemeClr val="accent6">
                <a:lumMod val="60000"/>
                <a:lumOff val="4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D68E4E17-D6DA-EC80-28F6-8346E5C22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018" y="2582519"/>
            <a:ext cx="2412775" cy="2632199"/>
          </a:xfrm>
          <a:prstGeom prst="ellipse">
            <a:avLst/>
          </a:prstGeom>
          <a:ln>
            <a:noFill/>
          </a:ln>
          <a:effectLst>
            <a:softEdge rad="112500"/>
          </a:effectLst>
        </p:spPr>
      </p:pic>
    </p:spTree>
    <p:extLst>
      <p:ext uri="{BB962C8B-B14F-4D97-AF65-F5344CB8AC3E}">
        <p14:creationId xmlns:p14="http://schemas.microsoft.com/office/powerpoint/2010/main" val="387485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12CEF-5E02-F1A9-CB46-BDBBC32D39C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C50FFEE-2306-15B0-0AF0-4873E2819B4C}"/>
              </a:ext>
            </a:extLst>
          </p:cNvPr>
          <p:cNvSpPr/>
          <p:nvPr/>
        </p:nvSpPr>
        <p:spPr>
          <a:xfrm>
            <a:off x="-1" y="169521"/>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073FB213-FA60-2EF9-4065-E795C3668AB3}"/>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D3DD952C-7CD9-6FE3-9CBE-5AC2EBC88F5B}"/>
              </a:ext>
            </a:extLst>
          </p:cNvPr>
          <p:cNvSpPr txBox="1"/>
          <p:nvPr/>
        </p:nvSpPr>
        <p:spPr>
          <a:xfrm>
            <a:off x="11722641" y="6260602"/>
            <a:ext cx="312906" cy="369332"/>
          </a:xfrm>
          <a:prstGeom prst="rect">
            <a:avLst/>
          </a:prstGeom>
          <a:noFill/>
        </p:spPr>
        <p:txBody>
          <a:bodyPr wrap="none" rtlCol="0">
            <a:spAutoFit/>
          </a:bodyPr>
          <a:lstStyle/>
          <a:p>
            <a:r>
              <a:rPr lang="fa-IR" dirty="0"/>
              <a:t>6</a:t>
            </a:r>
            <a:endParaRPr lang="en-US" dirty="0"/>
          </a:p>
        </p:txBody>
      </p:sp>
      <p:sp>
        <p:nvSpPr>
          <p:cNvPr id="20" name="TextBox 19">
            <a:extLst>
              <a:ext uri="{FF2B5EF4-FFF2-40B4-BE49-F238E27FC236}">
                <a16:creationId xmlns:a16="http://schemas.microsoft.com/office/drawing/2014/main" id="{5E80E491-C717-351C-0A63-0515A0FD7B51}"/>
              </a:ext>
            </a:extLst>
          </p:cNvPr>
          <p:cNvSpPr txBox="1"/>
          <p:nvPr/>
        </p:nvSpPr>
        <p:spPr>
          <a:xfrm>
            <a:off x="100475" y="6307118"/>
            <a:ext cx="11173983" cy="646331"/>
          </a:xfrm>
          <a:prstGeom prst="rect">
            <a:avLst/>
          </a:prstGeom>
          <a:noFill/>
        </p:spPr>
        <p:txBody>
          <a:bodyPr wrap="square" rtlCol="0">
            <a:spAutoFit/>
          </a:bodyPr>
          <a:lstStyle/>
          <a:p>
            <a:r>
              <a:rPr lang="en-US" sz="900" dirty="0"/>
              <a:t>9) Eta S. Berner Editor Clinical Decision Support Systems Theory and Practice Third Edition, book, Eta S. Berner Editor</a:t>
            </a:r>
          </a:p>
          <a:p>
            <a:r>
              <a:rPr lang="en-US" sz="900" dirty="0"/>
              <a:t>10) Evaluating informatics applications—clinical decision support systems literature review Bonnie Kaplan , International Journal of Medical Informatics 64 (2001)</a:t>
            </a:r>
          </a:p>
          <a:p>
            <a:r>
              <a:rPr lang="en-US" sz="900" dirty="0"/>
              <a:t>11) Application of Decision Support Systems to Water Management: The Case of Iraq Hayder AL-</a:t>
            </a:r>
            <a:r>
              <a:rPr lang="en-US" sz="900" dirty="0" err="1"/>
              <a:t>Hudaib</a:t>
            </a:r>
            <a:r>
              <a:rPr lang="en-US" sz="900" dirty="0"/>
              <a:t> 1,*, Nasrat Adamo, Water 2025, 17, 1748 </a:t>
            </a:r>
          </a:p>
          <a:p>
            <a:endParaRPr lang="en-US" sz="900" dirty="0"/>
          </a:p>
        </p:txBody>
      </p:sp>
      <p:cxnSp>
        <p:nvCxnSpPr>
          <p:cNvPr id="22" name="Straight Connector 21">
            <a:extLst>
              <a:ext uri="{FF2B5EF4-FFF2-40B4-BE49-F238E27FC236}">
                <a16:creationId xmlns:a16="http://schemas.microsoft.com/office/drawing/2014/main" id="{1F77DE64-C2CE-C918-EA41-43EA44F1A8CB}"/>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8BAC977B-38CC-536C-0A88-27985016BF70}"/>
              </a:ext>
            </a:extLst>
          </p:cNvPr>
          <p:cNvSpPr txBox="1"/>
          <p:nvPr/>
        </p:nvSpPr>
        <p:spPr>
          <a:xfrm>
            <a:off x="283345" y="213597"/>
            <a:ext cx="7673420" cy="892552"/>
          </a:xfrm>
          <a:prstGeom prst="rect">
            <a:avLst/>
          </a:prstGeom>
          <a:noFill/>
        </p:spPr>
        <p:txBody>
          <a:bodyPr wrap="square" rtlCol="0">
            <a:spAutoFit/>
          </a:bodyPr>
          <a:lstStyle/>
          <a:p>
            <a:r>
              <a:rPr lang="en-US" sz="2400" b="1" dirty="0">
                <a:solidFill>
                  <a:schemeClr val="bg1"/>
                </a:solidFill>
              </a:rPr>
              <a:t>Clinical decision support systems</a:t>
            </a:r>
            <a:r>
              <a:rPr lang="fa-IR" sz="2400" b="1" dirty="0">
                <a:solidFill>
                  <a:schemeClr val="bg1"/>
                </a:solidFill>
              </a:rPr>
              <a:t> </a:t>
            </a:r>
            <a:r>
              <a:rPr lang="en-US" sz="2400" b="1" dirty="0">
                <a:solidFill>
                  <a:schemeClr val="bg1"/>
                </a:solidFill>
              </a:rPr>
              <a:t>(CDSS)</a:t>
            </a:r>
          </a:p>
          <a:p>
            <a:r>
              <a:rPr lang="en-US" sz="2800" b="1" dirty="0">
                <a:solidFill>
                  <a:schemeClr val="bg1"/>
                </a:solidFill>
              </a:rPr>
              <a:t> </a:t>
            </a:r>
            <a:r>
              <a:rPr lang="en-US" dirty="0"/>
              <a:t> </a:t>
            </a:r>
          </a:p>
        </p:txBody>
      </p:sp>
      <p:sp>
        <p:nvSpPr>
          <p:cNvPr id="7" name="Rectangle: Rounded Corners 6">
            <a:extLst>
              <a:ext uri="{FF2B5EF4-FFF2-40B4-BE49-F238E27FC236}">
                <a16:creationId xmlns:a16="http://schemas.microsoft.com/office/drawing/2014/main" id="{A6EEB524-65E1-E67D-8914-D365DB6899BD}"/>
              </a:ext>
            </a:extLst>
          </p:cNvPr>
          <p:cNvSpPr/>
          <p:nvPr/>
        </p:nvSpPr>
        <p:spPr>
          <a:xfrm>
            <a:off x="483477" y="1826215"/>
            <a:ext cx="4929352" cy="2053202"/>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just"/>
            <a:r>
              <a:rPr lang="en-US" sz="2000" b="1" dirty="0"/>
              <a:t>a computer-based system that integrates data, models, and expert knowledge to help users make complex or semi-structured decisions more effectively and informedly.</a:t>
            </a:r>
          </a:p>
        </p:txBody>
      </p:sp>
      <p:sp>
        <p:nvSpPr>
          <p:cNvPr id="10" name="Rectangle: Rounded Corners 9">
            <a:extLst>
              <a:ext uri="{FF2B5EF4-FFF2-40B4-BE49-F238E27FC236}">
                <a16:creationId xmlns:a16="http://schemas.microsoft.com/office/drawing/2014/main" id="{D6FF7654-CB4D-8248-5891-F1F9D36EF889}"/>
              </a:ext>
            </a:extLst>
          </p:cNvPr>
          <p:cNvSpPr/>
          <p:nvPr/>
        </p:nvSpPr>
        <p:spPr>
          <a:xfrm>
            <a:off x="769884" y="1149451"/>
            <a:ext cx="4356537" cy="81484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b="1" dirty="0"/>
              <a:t>Decision Support System (DSS)</a:t>
            </a:r>
            <a:r>
              <a:rPr lang="en-US" sz="2400" dirty="0"/>
              <a:t> </a:t>
            </a:r>
          </a:p>
        </p:txBody>
      </p:sp>
      <p:cxnSp>
        <p:nvCxnSpPr>
          <p:cNvPr id="12" name="Straight Connector 11">
            <a:extLst>
              <a:ext uri="{FF2B5EF4-FFF2-40B4-BE49-F238E27FC236}">
                <a16:creationId xmlns:a16="http://schemas.microsoft.com/office/drawing/2014/main" id="{83D44964-3701-5B61-0F67-00586F7D9C45}"/>
              </a:ext>
            </a:extLst>
          </p:cNvPr>
          <p:cNvCxnSpPr>
            <a:cxnSpLocks/>
          </p:cNvCxnSpPr>
          <p:nvPr/>
        </p:nvCxnSpPr>
        <p:spPr>
          <a:xfrm>
            <a:off x="1650124" y="3879417"/>
            <a:ext cx="0" cy="1880252"/>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7D026C8-FF72-6AEC-51FD-73A90086CCAF}"/>
              </a:ext>
            </a:extLst>
          </p:cNvPr>
          <p:cNvCxnSpPr>
            <a:cxnSpLocks/>
          </p:cNvCxnSpPr>
          <p:nvPr/>
        </p:nvCxnSpPr>
        <p:spPr>
          <a:xfrm>
            <a:off x="1650124" y="4456386"/>
            <a:ext cx="1271751"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7DA13F9-4DD7-1610-4F07-2EEA970FC927}"/>
              </a:ext>
            </a:extLst>
          </p:cNvPr>
          <p:cNvCxnSpPr>
            <a:cxnSpLocks/>
          </p:cNvCxnSpPr>
          <p:nvPr/>
        </p:nvCxnSpPr>
        <p:spPr>
          <a:xfrm>
            <a:off x="1644868" y="5759669"/>
            <a:ext cx="1124607" cy="0"/>
          </a:xfrm>
          <a:prstGeom prst="line">
            <a:avLst/>
          </a:prstGeom>
        </p:spPr>
        <p:style>
          <a:lnRef idx="1">
            <a:schemeClr val="dk1"/>
          </a:lnRef>
          <a:fillRef idx="0">
            <a:schemeClr val="dk1"/>
          </a:fillRef>
          <a:effectRef idx="0">
            <a:schemeClr val="dk1"/>
          </a:effectRef>
          <a:fontRef idx="minor">
            <a:schemeClr val="tx1"/>
          </a:fontRef>
        </p:style>
      </p:cxnSp>
      <p:sp>
        <p:nvSpPr>
          <p:cNvPr id="30" name="Rectangle: Rounded Corners 29">
            <a:extLst>
              <a:ext uri="{FF2B5EF4-FFF2-40B4-BE49-F238E27FC236}">
                <a16:creationId xmlns:a16="http://schemas.microsoft.com/office/drawing/2014/main" id="{995B00DD-51FE-5037-D51E-AAF54951DBC1}"/>
              </a:ext>
            </a:extLst>
          </p:cNvPr>
          <p:cNvSpPr/>
          <p:nvPr/>
        </p:nvSpPr>
        <p:spPr>
          <a:xfrm>
            <a:off x="2921875" y="4064432"/>
            <a:ext cx="3289738" cy="914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b="1" dirty="0"/>
              <a:t>management and organizational sciences</a:t>
            </a:r>
          </a:p>
        </p:txBody>
      </p:sp>
      <p:sp>
        <p:nvSpPr>
          <p:cNvPr id="31" name="Rectangle: Rounded Corners 30">
            <a:extLst>
              <a:ext uri="{FF2B5EF4-FFF2-40B4-BE49-F238E27FC236}">
                <a16:creationId xmlns:a16="http://schemas.microsoft.com/office/drawing/2014/main" id="{7CF4AF54-6C57-C30C-1166-E0AE7B6D6A99}"/>
              </a:ext>
            </a:extLst>
          </p:cNvPr>
          <p:cNvSpPr/>
          <p:nvPr/>
        </p:nvSpPr>
        <p:spPr>
          <a:xfrm>
            <a:off x="2701594" y="5133151"/>
            <a:ext cx="5255171" cy="914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2400" b="1" dirty="0"/>
              <a:t>supported retrospective analyses of financial and administrative data</a:t>
            </a:r>
          </a:p>
        </p:txBody>
      </p:sp>
      <p:sp>
        <p:nvSpPr>
          <p:cNvPr id="32" name="Rectangle: Rounded Corners 31">
            <a:extLst>
              <a:ext uri="{FF2B5EF4-FFF2-40B4-BE49-F238E27FC236}">
                <a16:creationId xmlns:a16="http://schemas.microsoft.com/office/drawing/2014/main" id="{29BDF411-EBAB-919A-3C4B-E9043CDC149D}"/>
              </a:ext>
            </a:extLst>
          </p:cNvPr>
          <p:cNvSpPr/>
          <p:nvPr/>
        </p:nvSpPr>
        <p:spPr>
          <a:xfrm>
            <a:off x="1332190" y="2024298"/>
            <a:ext cx="7262646" cy="3286736"/>
          </a:xfrm>
          <a:prstGeom prst="roundRect">
            <a:avLst/>
          </a:prstGeom>
          <a:ln w="38100">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t>Clinical decision support systems (CDSS) are computer systems designed to impact clinician decision making about individual patients at the point in time that these decisions are made.</a:t>
            </a:r>
          </a:p>
        </p:txBody>
      </p:sp>
      <p:pic>
        <p:nvPicPr>
          <p:cNvPr id="34" name="Picture 33">
            <a:extLst>
              <a:ext uri="{FF2B5EF4-FFF2-40B4-BE49-F238E27FC236}">
                <a16:creationId xmlns:a16="http://schemas.microsoft.com/office/drawing/2014/main" id="{ECB4477A-34C8-4011-061C-6B1950198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0063" y="2642467"/>
            <a:ext cx="1841937" cy="2843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640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1" nodeType="clickEffect">
                                  <p:stCondLst>
                                    <p:cond delay="0"/>
                                  </p:stCondLst>
                                  <p:childTnLst>
                                    <p:animScale>
                                      <p:cBhvr>
                                        <p:cTn id="37" dur="2000" fill="hold"/>
                                        <p:tgtEl>
                                          <p:spTgt spid="32"/>
                                        </p:tgtEl>
                                      </p:cBhvr>
                                      <p:by x="150000" y="150000"/>
                                    </p:animScale>
                                  </p:childTnLst>
                                </p:cTn>
                              </p:par>
                              <p:par>
                                <p:cTn id="38" presetID="6" presetClass="emph" presetSubtype="0" fill="hold" nodeType="withEffect">
                                  <p:stCondLst>
                                    <p:cond delay="0"/>
                                  </p:stCondLst>
                                  <p:childTnLst>
                                    <p:animScale>
                                      <p:cBhvr>
                                        <p:cTn id="39" dur="2000" fill="hold"/>
                                        <p:tgtEl>
                                          <p:spTgt spid="3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30" grpId="0" animBg="1"/>
      <p:bldP spid="31" grpId="0" animBg="1"/>
      <p:bldP spid="32" grpId="0" animBg="1"/>
      <p:bldP spid="3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F3CED-B910-471E-0F60-C1118B96806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3460218-DE70-7629-D385-B42C1D7A8354}"/>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0C982A7B-57BA-F5E2-2339-30DA402AEB3A}"/>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25D0DA31-A44A-E737-BF68-7D54A1F3C4C0}"/>
              </a:ext>
            </a:extLst>
          </p:cNvPr>
          <p:cNvSpPr txBox="1"/>
          <p:nvPr/>
        </p:nvSpPr>
        <p:spPr>
          <a:xfrm>
            <a:off x="11722641" y="6260602"/>
            <a:ext cx="312906" cy="369332"/>
          </a:xfrm>
          <a:prstGeom prst="rect">
            <a:avLst/>
          </a:prstGeom>
          <a:noFill/>
        </p:spPr>
        <p:txBody>
          <a:bodyPr wrap="none" rtlCol="0">
            <a:spAutoFit/>
          </a:bodyPr>
          <a:lstStyle/>
          <a:p>
            <a:r>
              <a:rPr lang="fa-IR" dirty="0"/>
              <a:t>7</a:t>
            </a:r>
            <a:endParaRPr lang="en-US" dirty="0"/>
          </a:p>
        </p:txBody>
      </p:sp>
      <p:sp>
        <p:nvSpPr>
          <p:cNvPr id="20" name="TextBox 19">
            <a:extLst>
              <a:ext uri="{FF2B5EF4-FFF2-40B4-BE49-F238E27FC236}">
                <a16:creationId xmlns:a16="http://schemas.microsoft.com/office/drawing/2014/main" id="{4EA4A16E-DB8F-4017-A66C-F05F2F3566B8}"/>
              </a:ext>
            </a:extLst>
          </p:cNvPr>
          <p:cNvSpPr txBox="1"/>
          <p:nvPr/>
        </p:nvSpPr>
        <p:spPr>
          <a:xfrm>
            <a:off x="100475" y="6307118"/>
            <a:ext cx="11173983" cy="369332"/>
          </a:xfrm>
          <a:prstGeom prst="rect">
            <a:avLst/>
          </a:prstGeom>
          <a:noFill/>
        </p:spPr>
        <p:txBody>
          <a:bodyPr wrap="square" rtlCol="0">
            <a:spAutoFit/>
          </a:bodyPr>
          <a:lstStyle/>
          <a:p>
            <a:r>
              <a:rPr lang="en-US" sz="900" dirty="0"/>
              <a:t>   12) Eta S. Berner Editor Clinical Decision Support Systems Theory and Practice Third Edition, book, Eta S. Berner Editor</a:t>
            </a:r>
          </a:p>
          <a:p>
            <a:endParaRPr lang="en-US" sz="900" dirty="0"/>
          </a:p>
        </p:txBody>
      </p:sp>
      <p:cxnSp>
        <p:nvCxnSpPr>
          <p:cNvPr id="22" name="Straight Connector 21">
            <a:extLst>
              <a:ext uri="{FF2B5EF4-FFF2-40B4-BE49-F238E27FC236}">
                <a16:creationId xmlns:a16="http://schemas.microsoft.com/office/drawing/2014/main" id="{E03948D4-AE7C-0D58-BE21-9FB81157B8C4}"/>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5ECE6885-DC60-97A1-BFB9-AD93D36F3A63}"/>
              </a:ext>
            </a:extLst>
          </p:cNvPr>
          <p:cNvSpPr txBox="1"/>
          <p:nvPr/>
        </p:nvSpPr>
        <p:spPr>
          <a:xfrm>
            <a:off x="556722" y="459818"/>
            <a:ext cx="7673420" cy="400110"/>
          </a:xfrm>
          <a:prstGeom prst="rect">
            <a:avLst/>
          </a:prstGeom>
          <a:noFill/>
        </p:spPr>
        <p:txBody>
          <a:bodyPr wrap="square" rtlCol="0">
            <a:spAutoFit/>
          </a:bodyPr>
          <a:lstStyle/>
          <a:p>
            <a:r>
              <a:rPr lang="en-US" sz="2000" b="1" dirty="0">
                <a:solidFill>
                  <a:schemeClr val="bg1"/>
                </a:solidFill>
              </a:rPr>
              <a:t>Main Classification of CDSS  </a:t>
            </a:r>
          </a:p>
        </p:txBody>
      </p:sp>
      <p:sp>
        <p:nvSpPr>
          <p:cNvPr id="26" name="Rectangle: Rounded Corners 25">
            <a:extLst>
              <a:ext uri="{FF2B5EF4-FFF2-40B4-BE49-F238E27FC236}">
                <a16:creationId xmlns:a16="http://schemas.microsoft.com/office/drawing/2014/main" id="{FD948B6C-86CB-270C-A017-9898A414E7AE}"/>
              </a:ext>
            </a:extLst>
          </p:cNvPr>
          <p:cNvSpPr/>
          <p:nvPr/>
        </p:nvSpPr>
        <p:spPr>
          <a:xfrm>
            <a:off x="498250" y="2293780"/>
            <a:ext cx="3469605" cy="3401576"/>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n-US" sz="2000" dirty="0"/>
              <a:t>These systems rely on explicit medical knowledge, such as clinical guidelines, rules, and expert-defined logic.</a:t>
            </a:r>
          </a:p>
        </p:txBody>
      </p:sp>
      <p:sp>
        <p:nvSpPr>
          <p:cNvPr id="27" name="Rectangle: Rounded Corners 26">
            <a:extLst>
              <a:ext uri="{FF2B5EF4-FFF2-40B4-BE49-F238E27FC236}">
                <a16:creationId xmlns:a16="http://schemas.microsoft.com/office/drawing/2014/main" id="{B44409B8-3525-C78C-9F96-0E962FC65197}"/>
              </a:ext>
            </a:extLst>
          </p:cNvPr>
          <p:cNvSpPr/>
          <p:nvPr/>
        </p:nvSpPr>
        <p:spPr>
          <a:xfrm>
            <a:off x="892157" y="1516545"/>
            <a:ext cx="2592373" cy="914400"/>
          </a:xfrm>
          <a:prstGeom prst="roundRect">
            <a:avLst/>
          </a:prstGeom>
          <a:solidFill>
            <a:srgbClr val="4B732F"/>
          </a:solidFill>
          <a:scene3d>
            <a:camera prst="orthographicFront"/>
            <a:lightRig rig="threePt" dir="t"/>
          </a:scene3d>
          <a:sp3d>
            <a:bevelT/>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t>Knowledge-Based CDSS</a:t>
            </a:r>
          </a:p>
        </p:txBody>
      </p:sp>
      <p:sp>
        <p:nvSpPr>
          <p:cNvPr id="29" name="Rectangle: Rounded Corners 28">
            <a:extLst>
              <a:ext uri="{FF2B5EF4-FFF2-40B4-BE49-F238E27FC236}">
                <a16:creationId xmlns:a16="http://schemas.microsoft.com/office/drawing/2014/main" id="{7202D431-EA9D-B8AD-D29A-7F7D8991AAC4}"/>
              </a:ext>
            </a:extLst>
          </p:cNvPr>
          <p:cNvSpPr/>
          <p:nvPr/>
        </p:nvSpPr>
        <p:spPr>
          <a:xfrm>
            <a:off x="4393432" y="2293779"/>
            <a:ext cx="3469606" cy="3401577"/>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r>
              <a:rPr lang="en-US" sz="2000" dirty="0"/>
              <a:t> These systems use statistical models, machine learning algorithms, and data- driven approaches to generate recommendations based on patterns learned from clinical data.</a:t>
            </a:r>
          </a:p>
        </p:txBody>
      </p:sp>
      <p:sp>
        <p:nvSpPr>
          <p:cNvPr id="28" name="Rectangle: Rounded Corners 27">
            <a:extLst>
              <a:ext uri="{FF2B5EF4-FFF2-40B4-BE49-F238E27FC236}">
                <a16:creationId xmlns:a16="http://schemas.microsoft.com/office/drawing/2014/main" id="{2DAEE9A2-1F81-6F23-41C5-C676802C0B73}"/>
              </a:ext>
            </a:extLst>
          </p:cNvPr>
          <p:cNvSpPr/>
          <p:nvPr/>
        </p:nvSpPr>
        <p:spPr>
          <a:xfrm>
            <a:off x="4904564" y="1570686"/>
            <a:ext cx="2479250" cy="914400"/>
          </a:xfrm>
          <a:prstGeom prst="roundRect">
            <a:avLst/>
          </a:prstGeom>
          <a:solidFill>
            <a:srgbClr val="4B732F"/>
          </a:solidFill>
          <a:scene3d>
            <a:camera prst="orthographicFront"/>
            <a:lightRig rig="threePt" dir="t"/>
          </a:scene3d>
          <a:sp3d>
            <a:bevelT/>
          </a:sp3d>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b="1" dirty="0"/>
              <a:t>Non–Knowledge-Based CDSS</a:t>
            </a:r>
          </a:p>
        </p:txBody>
      </p:sp>
      <p:sp>
        <p:nvSpPr>
          <p:cNvPr id="2" name="Rectangle 1">
            <a:extLst>
              <a:ext uri="{FF2B5EF4-FFF2-40B4-BE49-F238E27FC236}">
                <a16:creationId xmlns:a16="http://schemas.microsoft.com/office/drawing/2014/main" id="{6844EE8B-9765-709C-EFA7-7BE215C819F6}"/>
              </a:ext>
            </a:extLst>
          </p:cNvPr>
          <p:cNvSpPr/>
          <p:nvPr/>
        </p:nvSpPr>
        <p:spPr>
          <a:xfrm>
            <a:off x="11070210" y="424961"/>
            <a:ext cx="1121789" cy="5833403"/>
          </a:xfrm>
          <a:prstGeom prst="rect">
            <a:avLst/>
          </a:prstGeom>
          <a:solidFill>
            <a:schemeClr val="accent6">
              <a:lumMod val="50000"/>
            </a:schemeClr>
          </a:solidFill>
          <a:ln w="28575">
            <a:solidFill>
              <a:schemeClr val="accent6">
                <a:lumMod val="50000"/>
              </a:schemeClr>
            </a:solidFill>
          </a:ln>
          <a:effectLst>
            <a:outerShdw blurRad="107950" dist="12700" dir="5400000" algn="ctr">
              <a:srgbClr val="000000"/>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600" b="1" dirty="0">
              <a:solidFill>
                <a:schemeClr val="bg1"/>
              </a:solidFill>
            </a:endParaRPr>
          </a:p>
        </p:txBody>
      </p:sp>
      <p:sp>
        <p:nvSpPr>
          <p:cNvPr id="3" name="Oval 2">
            <a:extLst>
              <a:ext uri="{FF2B5EF4-FFF2-40B4-BE49-F238E27FC236}">
                <a16:creationId xmlns:a16="http://schemas.microsoft.com/office/drawing/2014/main" id="{C60C0F07-61A8-FD4B-445A-571F02438F7D}"/>
              </a:ext>
            </a:extLst>
          </p:cNvPr>
          <p:cNvSpPr/>
          <p:nvPr/>
        </p:nvSpPr>
        <p:spPr>
          <a:xfrm>
            <a:off x="8320522" y="1516545"/>
            <a:ext cx="3555497" cy="3517367"/>
          </a:xfrm>
          <a:prstGeom prst="ellipse">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pic>
        <p:nvPicPr>
          <p:cNvPr id="32" name="Picture 31">
            <a:extLst>
              <a:ext uri="{FF2B5EF4-FFF2-40B4-BE49-F238E27FC236}">
                <a16:creationId xmlns:a16="http://schemas.microsoft.com/office/drawing/2014/main" id="{55C78A55-811B-ECA3-45D3-3038BD61F3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347" y="1788037"/>
            <a:ext cx="3048310" cy="29647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4" name="Oval 33">
            <a:extLst>
              <a:ext uri="{FF2B5EF4-FFF2-40B4-BE49-F238E27FC236}">
                <a16:creationId xmlns:a16="http://schemas.microsoft.com/office/drawing/2014/main" id="{FB20D16C-3112-BBB3-58F0-CD057EF38621}"/>
              </a:ext>
            </a:extLst>
          </p:cNvPr>
          <p:cNvSpPr/>
          <p:nvPr/>
        </p:nvSpPr>
        <p:spPr>
          <a:xfrm>
            <a:off x="9973559" y="4468305"/>
            <a:ext cx="2030904" cy="1816757"/>
          </a:xfrm>
          <a:prstGeom prst="ellipse">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b="1" dirty="0">
              <a:solidFill>
                <a:schemeClr val="bg1"/>
              </a:solidFill>
            </a:endParaRPr>
          </a:p>
        </p:txBody>
      </p:sp>
      <p:pic>
        <p:nvPicPr>
          <p:cNvPr id="36" name="Picture 35">
            <a:extLst>
              <a:ext uri="{FF2B5EF4-FFF2-40B4-BE49-F238E27FC236}">
                <a16:creationId xmlns:a16="http://schemas.microsoft.com/office/drawing/2014/main" id="{85D8BFCE-B1D8-AAA2-D68A-969CE4443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7018" y="4739595"/>
            <a:ext cx="1503985" cy="12675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6521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D85E1-9029-DC64-3539-7101FC1EB35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E08A107-B95E-C0ED-1C92-054000BFC39E}"/>
              </a:ext>
            </a:extLst>
          </p:cNvPr>
          <p:cNvSpPr/>
          <p:nvPr/>
        </p:nvSpPr>
        <p:spPr>
          <a:xfrm>
            <a:off x="0" y="398263"/>
            <a:ext cx="12192000" cy="523221"/>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a16="http://schemas.microsoft.com/office/drawing/2014/main" id="{D8EF542F-24A4-4339-34EF-31DD2725FC6E}"/>
              </a:ext>
            </a:extLst>
          </p:cNvPr>
          <p:cNvSpPr/>
          <p:nvPr/>
        </p:nvSpPr>
        <p:spPr>
          <a:xfrm rot="5400000">
            <a:off x="11676887" y="6143758"/>
            <a:ext cx="398265" cy="631959"/>
          </a:xfrm>
          <a:prstGeom prst="homePlat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a:extLst>
              <a:ext uri="{FF2B5EF4-FFF2-40B4-BE49-F238E27FC236}">
                <a16:creationId xmlns:a16="http://schemas.microsoft.com/office/drawing/2014/main" id="{DFEBAEEE-9DE4-DE7C-B70F-0790E1839AB5}"/>
              </a:ext>
            </a:extLst>
          </p:cNvPr>
          <p:cNvSpPr txBox="1"/>
          <p:nvPr/>
        </p:nvSpPr>
        <p:spPr>
          <a:xfrm>
            <a:off x="11722641" y="6260602"/>
            <a:ext cx="312906" cy="369332"/>
          </a:xfrm>
          <a:prstGeom prst="rect">
            <a:avLst/>
          </a:prstGeom>
          <a:noFill/>
        </p:spPr>
        <p:txBody>
          <a:bodyPr wrap="none" rtlCol="0">
            <a:spAutoFit/>
          </a:bodyPr>
          <a:lstStyle/>
          <a:p>
            <a:r>
              <a:rPr lang="fa-IR" dirty="0"/>
              <a:t>8</a:t>
            </a:r>
            <a:endParaRPr lang="en-US" dirty="0"/>
          </a:p>
        </p:txBody>
      </p:sp>
      <p:sp>
        <p:nvSpPr>
          <p:cNvPr id="20" name="TextBox 19">
            <a:extLst>
              <a:ext uri="{FF2B5EF4-FFF2-40B4-BE49-F238E27FC236}">
                <a16:creationId xmlns:a16="http://schemas.microsoft.com/office/drawing/2014/main" id="{F8F8F2CB-F91B-7CD7-B4A9-219920FD95A7}"/>
              </a:ext>
            </a:extLst>
          </p:cNvPr>
          <p:cNvSpPr txBox="1"/>
          <p:nvPr/>
        </p:nvSpPr>
        <p:spPr>
          <a:xfrm>
            <a:off x="100475" y="6307118"/>
            <a:ext cx="11173983" cy="646331"/>
          </a:xfrm>
          <a:prstGeom prst="rect">
            <a:avLst/>
          </a:prstGeom>
          <a:noFill/>
        </p:spPr>
        <p:txBody>
          <a:bodyPr wrap="square" rtlCol="0">
            <a:spAutoFit/>
          </a:bodyPr>
          <a:lstStyle/>
          <a:p>
            <a:r>
              <a:rPr lang="en-US" sz="900" dirty="0"/>
              <a:t>12) Eta S. Berner Editor Clinical Decision Support Systems Theory and Practice Third Edition, book, Eta S. Berner Editor</a:t>
            </a:r>
          </a:p>
          <a:p>
            <a:r>
              <a:rPr lang="en-US" sz="900" dirty="0"/>
              <a:t>13) An overview of clinical decision support systems: benefits, risks, and strategies for success Reed T. Sutton 1 , David Pincock, </a:t>
            </a:r>
            <a:r>
              <a:rPr lang="en-US" sz="900" dirty="0" err="1"/>
              <a:t>npj</a:t>
            </a:r>
            <a:r>
              <a:rPr lang="en-US" sz="900" dirty="0"/>
              <a:t> Digital Medicine (2020) 3:17</a:t>
            </a:r>
          </a:p>
          <a:p>
            <a:pPr marL="228600" indent="-228600">
              <a:buAutoNum type="arabicParenR"/>
            </a:pPr>
            <a:endParaRPr lang="en-US" sz="900" dirty="0"/>
          </a:p>
          <a:p>
            <a:endParaRPr lang="en-US" sz="900" dirty="0"/>
          </a:p>
        </p:txBody>
      </p:sp>
      <p:cxnSp>
        <p:nvCxnSpPr>
          <p:cNvPr id="22" name="Straight Connector 21">
            <a:extLst>
              <a:ext uri="{FF2B5EF4-FFF2-40B4-BE49-F238E27FC236}">
                <a16:creationId xmlns:a16="http://schemas.microsoft.com/office/drawing/2014/main" id="{7994E904-34C8-C150-1713-6693D940622B}"/>
              </a:ext>
            </a:extLst>
          </p:cNvPr>
          <p:cNvCxnSpPr>
            <a:cxnSpLocks/>
          </p:cNvCxnSpPr>
          <p:nvPr/>
        </p:nvCxnSpPr>
        <p:spPr>
          <a:xfrm>
            <a:off x="0" y="6201870"/>
            <a:ext cx="11560040" cy="5425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2F964A5-D323-C00E-B2B5-B8F5AE98255D}"/>
              </a:ext>
            </a:extLst>
          </p:cNvPr>
          <p:cNvSpPr txBox="1"/>
          <p:nvPr/>
        </p:nvSpPr>
        <p:spPr>
          <a:xfrm>
            <a:off x="556722" y="459818"/>
            <a:ext cx="7673420" cy="400110"/>
          </a:xfrm>
          <a:prstGeom prst="rect">
            <a:avLst/>
          </a:prstGeom>
          <a:noFill/>
        </p:spPr>
        <p:txBody>
          <a:bodyPr wrap="square" rtlCol="0">
            <a:spAutoFit/>
          </a:bodyPr>
          <a:lstStyle/>
          <a:p>
            <a:r>
              <a:rPr lang="en-US" sz="2000" b="1" dirty="0">
                <a:solidFill>
                  <a:schemeClr val="bg1"/>
                </a:solidFill>
              </a:rPr>
              <a:t>Knowledge-Based CDSS</a:t>
            </a:r>
          </a:p>
        </p:txBody>
      </p:sp>
      <p:sp>
        <p:nvSpPr>
          <p:cNvPr id="12" name="TextBox 11">
            <a:extLst>
              <a:ext uri="{FF2B5EF4-FFF2-40B4-BE49-F238E27FC236}">
                <a16:creationId xmlns:a16="http://schemas.microsoft.com/office/drawing/2014/main" id="{7B3EF43A-4ED1-2AFA-C9E7-B138D7D50FE7}"/>
              </a:ext>
            </a:extLst>
          </p:cNvPr>
          <p:cNvSpPr txBox="1"/>
          <p:nvPr/>
        </p:nvSpPr>
        <p:spPr>
          <a:xfrm>
            <a:off x="355334" y="2677688"/>
            <a:ext cx="6099142" cy="1600438"/>
          </a:xfrm>
          <a:prstGeom prst="rect">
            <a:avLst/>
          </a:prstGeom>
          <a:noFill/>
        </p:spPr>
        <p:txBody>
          <a:bodyPr wrap="square">
            <a:spAutoFit/>
          </a:bodyPr>
          <a:lstStyle/>
          <a:p>
            <a:pPr>
              <a:buFont typeface="Arial" panose="020B0604020202020204" pitchFamily="34" charset="0"/>
              <a:buChar char="•"/>
            </a:pPr>
            <a:r>
              <a:rPr lang="en-US" sz="2000" b="1" dirty="0"/>
              <a:t> Knowledge Base</a:t>
            </a:r>
            <a:r>
              <a:rPr lang="en-US" sz="2000" dirty="0"/>
              <a:t> </a:t>
            </a:r>
          </a:p>
          <a:p>
            <a:pPr>
              <a:buFont typeface="Arial" panose="020B0604020202020204" pitchFamily="34" charset="0"/>
              <a:buChar char="•"/>
            </a:pPr>
            <a:r>
              <a:rPr lang="en-US" sz="2000" b="1" dirty="0"/>
              <a:t> Inference Engine</a:t>
            </a:r>
          </a:p>
          <a:p>
            <a:pPr>
              <a:buFont typeface="Arial" panose="020B0604020202020204" pitchFamily="34" charset="0"/>
              <a:buChar char="•"/>
            </a:pPr>
            <a:r>
              <a:rPr lang="en-US" sz="2000" b="1" dirty="0"/>
              <a:t> Communication mechanism</a:t>
            </a:r>
          </a:p>
          <a:p>
            <a:r>
              <a:rPr lang="en-US" sz="2000" b="1" dirty="0"/>
              <a:t> </a:t>
            </a:r>
          </a:p>
          <a:p>
            <a:pPr>
              <a:buFont typeface="Arial" panose="020B0604020202020204" pitchFamily="34" charset="0"/>
              <a:buChar char="•"/>
            </a:pPr>
            <a:endParaRPr lang="fa-IR" b="1" dirty="0"/>
          </a:p>
        </p:txBody>
      </p:sp>
      <p:cxnSp>
        <p:nvCxnSpPr>
          <p:cNvPr id="16" name="Straight Connector 15">
            <a:extLst>
              <a:ext uri="{FF2B5EF4-FFF2-40B4-BE49-F238E27FC236}">
                <a16:creationId xmlns:a16="http://schemas.microsoft.com/office/drawing/2014/main" id="{84B167EB-8355-4A6F-C5F6-2A89075FECA5}"/>
              </a:ext>
            </a:extLst>
          </p:cNvPr>
          <p:cNvCxnSpPr>
            <a:cxnSpLocks/>
          </p:cNvCxnSpPr>
          <p:nvPr/>
        </p:nvCxnSpPr>
        <p:spPr>
          <a:xfrm>
            <a:off x="2303058" y="1870646"/>
            <a:ext cx="1162067"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22320C5-F101-78B5-54E5-6A97DA9DA599}"/>
              </a:ext>
            </a:extLst>
          </p:cNvPr>
          <p:cNvCxnSpPr>
            <a:cxnSpLocks/>
          </p:cNvCxnSpPr>
          <p:nvPr/>
        </p:nvCxnSpPr>
        <p:spPr>
          <a:xfrm>
            <a:off x="3465125" y="1866170"/>
            <a:ext cx="748461" cy="1249975"/>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5AFB62E-222E-3CB3-2073-36ACB071B78F}"/>
              </a:ext>
            </a:extLst>
          </p:cNvPr>
          <p:cNvCxnSpPr>
            <a:cxnSpLocks/>
          </p:cNvCxnSpPr>
          <p:nvPr/>
        </p:nvCxnSpPr>
        <p:spPr>
          <a:xfrm flipH="1">
            <a:off x="3444187" y="3070859"/>
            <a:ext cx="748461" cy="1516202"/>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5B1AD92-54F1-3AB6-2844-A13308B14B72}"/>
              </a:ext>
            </a:extLst>
          </p:cNvPr>
          <p:cNvCxnSpPr>
            <a:cxnSpLocks/>
          </p:cNvCxnSpPr>
          <p:nvPr/>
        </p:nvCxnSpPr>
        <p:spPr>
          <a:xfrm flipV="1">
            <a:off x="349921" y="4586611"/>
            <a:ext cx="3115204" cy="49501"/>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0D135A-BEA4-707E-16D5-F22CD675AAE2}"/>
              </a:ext>
            </a:extLst>
          </p:cNvPr>
          <p:cNvCxnSpPr>
            <a:cxnSpLocks/>
          </p:cNvCxnSpPr>
          <p:nvPr/>
        </p:nvCxnSpPr>
        <p:spPr>
          <a:xfrm>
            <a:off x="3366201" y="2016264"/>
            <a:ext cx="659877" cy="1079251"/>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2F9ECF-8FBF-E5AA-48E6-6B64663187F1}"/>
              </a:ext>
            </a:extLst>
          </p:cNvPr>
          <p:cNvCxnSpPr>
            <a:cxnSpLocks/>
          </p:cNvCxnSpPr>
          <p:nvPr/>
        </p:nvCxnSpPr>
        <p:spPr>
          <a:xfrm flipV="1">
            <a:off x="3355557" y="3078593"/>
            <a:ext cx="659877" cy="1330767"/>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5C37E72-1698-BD80-FCA4-EC8E1148E51F}"/>
              </a:ext>
            </a:extLst>
          </p:cNvPr>
          <p:cNvCxnSpPr>
            <a:cxnSpLocks/>
          </p:cNvCxnSpPr>
          <p:nvPr/>
        </p:nvCxnSpPr>
        <p:spPr>
          <a:xfrm>
            <a:off x="2352519" y="2016264"/>
            <a:ext cx="1063143"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19B86D2-0274-00F9-4511-4E16F5B90681}"/>
              </a:ext>
            </a:extLst>
          </p:cNvPr>
          <p:cNvCxnSpPr>
            <a:cxnSpLocks/>
          </p:cNvCxnSpPr>
          <p:nvPr/>
        </p:nvCxnSpPr>
        <p:spPr>
          <a:xfrm flipV="1">
            <a:off x="627163" y="4395314"/>
            <a:ext cx="2750001" cy="32569"/>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D86677D-5734-316D-9AE8-ADF7BD9C934C}"/>
              </a:ext>
            </a:extLst>
          </p:cNvPr>
          <p:cNvSpPr txBox="1"/>
          <p:nvPr/>
        </p:nvSpPr>
        <p:spPr>
          <a:xfrm>
            <a:off x="4568458" y="2482367"/>
            <a:ext cx="3409958" cy="2585323"/>
          </a:xfrm>
          <a:prstGeom prst="rect">
            <a:avLst/>
          </a:prstGeom>
          <a:noFill/>
        </p:spPr>
        <p:txBody>
          <a:bodyPr wrap="square">
            <a:spAutoFit/>
          </a:bodyPr>
          <a:lstStyle/>
          <a:p>
            <a:pPr marL="285750" indent="-285750">
              <a:buFont typeface="Arial" panose="020B0604020202020204" pitchFamily="34" charset="0"/>
              <a:buChar char="•"/>
            </a:pPr>
            <a:r>
              <a:rPr lang="en-US" b="1" dirty="0"/>
              <a:t>Diagnostic Decision Support </a:t>
            </a:r>
            <a:endParaRPr lang="fa-IR" b="1" dirty="0"/>
          </a:p>
          <a:p>
            <a:r>
              <a:rPr lang="fa-IR" b="1" dirty="0"/>
              <a:t>     </a:t>
            </a:r>
            <a:r>
              <a:rPr lang="en-US" b="1" dirty="0"/>
              <a:t>Systems</a:t>
            </a:r>
            <a:endParaRPr lang="fa-IR" b="1" dirty="0"/>
          </a:p>
          <a:p>
            <a:pPr marL="285750" indent="-285750">
              <a:buFont typeface="Arial" panose="020B0604020202020204" pitchFamily="34" charset="0"/>
              <a:buChar char="•"/>
            </a:pPr>
            <a:r>
              <a:rPr lang="en-US" b="1" dirty="0"/>
              <a:t>Alerting and Reminder </a:t>
            </a:r>
            <a:endParaRPr lang="fa-IR" b="1" dirty="0"/>
          </a:p>
          <a:p>
            <a:r>
              <a:rPr lang="fa-IR" b="1" dirty="0"/>
              <a:t>     </a:t>
            </a:r>
            <a:r>
              <a:rPr lang="en-US" b="1" dirty="0"/>
              <a:t>Systems</a:t>
            </a:r>
            <a:endParaRPr lang="fa-IR" b="1" dirty="0"/>
          </a:p>
          <a:p>
            <a:pPr marL="285750" indent="-285750">
              <a:buFont typeface="Arial" panose="020B0604020202020204" pitchFamily="34" charset="0"/>
              <a:buChar char="•"/>
            </a:pPr>
            <a:r>
              <a:rPr lang="en-US" b="1" dirty="0"/>
              <a:t>Guideline-Based Decision </a:t>
            </a:r>
            <a:endParaRPr lang="fa-IR" b="1" dirty="0"/>
          </a:p>
          <a:p>
            <a:r>
              <a:rPr lang="fa-IR" b="1" dirty="0"/>
              <a:t>     </a:t>
            </a:r>
            <a:r>
              <a:rPr lang="en-US" b="1" dirty="0"/>
              <a:t>Support Systems</a:t>
            </a:r>
            <a:endParaRPr lang="en-US" dirty="0"/>
          </a:p>
          <a:p>
            <a:pPr marL="285750" indent="-285750">
              <a:buFont typeface="Arial" panose="020B0604020202020204" pitchFamily="34" charset="0"/>
              <a:buChar char="•"/>
            </a:pPr>
            <a:endParaRPr lang="en-US" dirty="0"/>
          </a:p>
          <a:p>
            <a:endParaRPr lang="fa-IR" b="1" dirty="0"/>
          </a:p>
          <a:p>
            <a:endParaRPr lang="en-US" b="1" dirty="0"/>
          </a:p>
        </p:txBody>
      </p:sp>
      <p:cxnSp>
        <p:nvCxnSpPr>
          <p:cNvPr id="69" name="Straight Connector 68">
            <a:extLst>
              <a:ext uri="{FF2B5EF4-FFF2-40B4-BE49-F238E27FC236}">
                <a16:creationId xmlns:a16="http://schemas.microsoft.com/office/drawing/2014/main" id="{1CB5906D-320A-9822-EEDB-092328FEC093}"/>
              </a:ext>
            </a:extLst>
          </p:cNvPr>
          <p:cNvCxnSpPr>
            <a:cxnSpLocks/>
          </p:cNvCxnSpPr>
          <p:nvPr/>
        </p:nvCxnSpPr>
        <p:spPr>
          <a:xfrm>
            <a:off x="6390417" y="1858985"/>
            <a:ext cx="1162067"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04298F4-45EC-914F-8C13-13265463FC4A}"/>
              </a:ext>
            </a:extLst>
          </p:cNvPr>
          <p:cNvCxnSpPr>
            <a:cxnSpLocks/>
          </p:cNvCxnSpPr>
          <p:nvPr/>
        </p:nvCxnSpPr>
        <p:spPr>
          <a:xfrm>
            <a:off x="7508192" y="1834330"/>
            <a:ext cx="748461" cy="1249975"/>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E97E032-80DC-7F55-2D84-704D78373481}"/>
              </a:ext>
            </a:extLst>
          </p:cNvPr>
          <p:cNvCxnSpPr>
            <a:cxnSpLocks/>
          </p:cNvCxnSpPr>
          <p:nvPr/>
        </p:nvCxnSpPr>
        <p:spPr>
          <a:xfrm flipH="1">
            <a:off x="7526364" y="3074887"/>
            <a:ext cx="748461" cy="1516202"/>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228F40-3CC5-5B37-5B96-14D30627FED1}"/>
              </a:ext>
            </a:extLst>
          </p:cNvPr>
          <p:cNvCxnSpPr>
            <a:cxnSpLocks/>
          </p:cNvCxnSpPr>
          <p:nvPr/>
        </p:nvCxnSpPr>
        <p:spPr>
          <a:xfrm>
            <a:off x="7453560" y="2004603"/>
            <a:ext cx="659877" cy="1079251"/>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2806831-0C26-1FE2-D5DC-E510E697F22E}"/>
              </a:ext>
            </a:extLst>
          </p:cNvPr>
          <p:cNvCxnSpPr>
            <a:cxnSpLocks/>
          </p:cNvCxnSpPr>
          <p:nvPr/>
        </p:nvCxnSpPr>
        <p:spPr>
          <a:xfrm flipV="1">
            <a:off x="7442916" y="3076672"/>
            <a:ext cx="659877" cy="1330767"/>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BC0103D-EDCC-09F7-6570-EEB032432F37}"/>
              </a:ext>
            </a:extLst>
          </p:cNvPr>
          <p:cNvCxnSpPr>
            <a:cxnSpLocks/>
          </p:cNvCxnSpPr>
          <p:nvPr/>
        </p:nvCxnSpPr>
        <p:spPr>
          <a:xfrm>
            <a:off x="6439878" y="2004603"/>
            <a:ext cx="1063143"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11FF31F-7AB1-6592-1238-C694331CF79B}"/>
              </a:ext>
            </a:extLst>
          </p:cNvPr>
          <p:cNvCxnSpPr>
            <a:cxnSpLocks/>
          </p:cNvCxnSpPr>
          <p:nvPr/>
        </p:nvCxnSpPr>
        <p:spPr>
          <a:xfrm flipV="1">
            <a:off x="4718690" y="4414606"/>
            <a:ext cx="2750001" cy="32569"/>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4490A4F-BAE2-E353-68AA-7CEEF03F65CA}"/>
              </a:ext>
            </a:extLst>
          </p:cNvPr>
          <p:cNvCxnSpPr>
            <a:cxnSpLocks/>
          </p:cNvCxnSpPr>
          <p:nvPr/>
        </p:nvCxnSpPr>
        <p:spPr>
          <a:xfrm flipV="1">
            <a:off x="8213483" y="4636112"/>
            <a:ext cx="3058009" cy="55583"/>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4729934-3114-71A0-61B7-944E3D605D8D}"/>
              </a:ext>
            </a:extLst>
          </p:cNvPr>
          <p:cNvCxnSpPr>
            <a:cxnSpLocks/>
          </p:cNvCxnSpPr>
          <p:nvPr/>
        </p:nvCxnSpPr>
        <p:spPr>
          <a:xfrm>
            <a:off x="10158888" y="1883640"/>
            <a:ext cx="1162067"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86F02B9-6A1C-8A33-2FD9-271A082A0521}"/>
              </a:ext>
            </a:extLst>
          </p:cNvPr>
          <p:cNvCxnSpPr>
            <a:cxnSpLocks/>
          </p:cNvCxnSpPr>
          <p:nvPr/>
        </p:nvCxnSpPr>
        <p:spPr>
          <a:xfrm>
            <a:off x="11276663" y="1858985"/>
            <a:ext cx="748461" cy="1249975"/>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0748151-127B-ED7D-3563-27A70F6B1B02}"/>
              </a:ext>
            </a:extLst>
          </p:cNvPr>
          <p:cNvCxnSpPr>
            <a:cxnSpLocks/>
          </p:cNvCxnSpPr>
          <p:nvPr/>
        </p:nvCxnSpPr>
        <p:spPr>
          <a:xfrm flipH="1">
            <a:off x="11164358" y="3103445"/>
            <a:ext cx="698387" cy="1386464"/>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D184D57-E28D-D9BC-C048-E2F67F3326A7}"/>
              </a:ext>
            </a:extLst>
          </p:cNvPr>
          <p:cNvCxnSpPr>
            <a:cxnSpLocks/>
          </p:cNvCxnSpPr>
          <p:nvPr/>
        </p:nvCxnSpPr>
        <p:spPr>
          <a:xfrm>
            <a:off x="11218390" y="2048850"/>
            <a:ext cx="659877" cy="1079251"/>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037ED0C-A01A-DBD7-AF4B-6EFB051D48A5}"/>
              </a:ext>
            </a:extLst>
          </p:cNvPr>
          <p:cNvCxnSpPr>
            <a:cxnSpLocks/>
          </p:cNvCxnSpPr>
          <p:nvPr/>
        </p:nvCxnSpPr>
        <p:spPr>
          <a:xfrm>
            <a:off x="10208349" y="2029258"/>
            <a:ext cx="1063143" cy="0"/>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BFEE7A2-05DD-8739-1C37-8484D704FFAA}"/>
              </a:ext>
            </a:extLst>
          </p:cNvPr>
          <p:cNvCxnSpPr>
            <a:cxnSpLocks/>
          </p:cNvCxnSpPr>
          <p:nvPr/>
        </p:nvCxnSpPr>
        <p:spPr>
          <a:xfrm flipV="1">
            <a:off x="4476273" y="4593644"/>
            <a:ext cx="3076211" cy="16285"/>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8313FC89-7FB5-E567-D01F-B318339718D0}"/>
              </a:ext>
            </a:extLst>
          </p:cNvPr>
          <p:cNvSpPr/>
          <p:nvPr/>
        </p:nvSpPr>
        <p:spPr>
          <a:xfrm>
            <a:off x="345677" y="1559457"/>
            <a:ext cx="2654862" cy="709404"/>
          </a:xfrm>
          <a:prstGeom prst="roundRect">
            <a:avLst/>
          </a:prstGeom>
          <a:solidFill>
            <a:schemeClr val="accent4">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Three parts</a:t>
            </a:r>
            <a:r>
              <a:rPr lang="fa-IR" b="1" dirty="0"/>
              <a:t> </a:t>
            </a:r>
            <a:r>
              <a:rPr lang="en-US" b="1" dirty="0"/>
              <a:t>of the</a:t>
            </a:r>
            <a:r>
              <a:rPr lang="fa-IR" b="1" dirty="0"/>
              <a:t> </a:t>
            </a:r>
            <a:r>
              <a:rPr lang="en-US" b="1" dirty="0"/>
              <a:t>CDSS</a:t>
            </a:r>
          </a:p>
        </p:txBody>
      </p:sp>
      <p:sp>
        <p:nvSpPr>
          <p:cNvPr id="100" name="Rectangle: Rounded Corners 99">
            <a:extLst>
              <a:ext uri="{FF2B5EF4-FFF2-40B4-BE49-F238E27FC236}">
                <a16:creationId xmlns:a16="http://schemas.microsoft.com/office/drawing/2014/main" id="{EA2D88DC-489C-89CC-3E7C-86826D466258}"/>
              </a:ext>
            </a:extLst>
          </p:cNvPr>
          <p:cNvSpPr/>
          <p:nvPr/>
        </p:nvSpPr>
        <p:spPr>
          <a:xfrm>
            <a:off x="4624725" y="1620128"/>
            <a:ext cx="2654863" cy="721260"/>
          </a:xfrm>
          <a:prstGeom prst="roundRect">
            <a:avLst/>
          </a:prstGeom>
          <a:solidFill>
            <a:schemeClr val="accent4">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dk1"/>
                </a:solidFill>
              </a:rPr>
              <a:t>Examples of CDSS</a:t>
            </a:r>
          </a:p>
        </p:txBody>
      </p:sp>
      <p:sp>
        <p:nvSpPr>
          <p:cNvPr id="102" name="Rectangle: Rounded Corners 101">
            <a:extLst>
              <a:ext uri="{FF2B5EF4-FFF2-40B4-BE49-F238E27FC236}">
                <a16:creationId xmlns:a16="http://schemas.microsoft.com/office/drawing/2014/main" id="{9B653A42-6A18-2A8F-830C-3FA9C18ADE0A}"/>
              </a:ext>
            </a:extLst>
          </p:cNvPr>
          <p:cNvSpPr/>
          <p:nvPr/>
        </p:nvSpPr>
        <p:spPr>
          <a:xfrm>
            <a:off x="8346137" y="1589699"/>
            <a:ext cx="2654863" cy="721260"/>
          </a:xfrm>
          <a:prstGeom prst="roundRect">
            <a:avLst/>
          </a:prstGeom>
          <a:solidFill>
            <a:schemeClr val="accent4">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dk1"/>
                </a:solidFill>
              </a:rPr>
              <a:t>Well-known CDSS implementations</a:t>
            </a:r>
          </a:p>
        </p:txBody>
      </p:sp>
      <p:cxnSp>
        <p:nvCxnSpPr>
          <p:cNvPr id="106" name="Straight Connector 105">
            <a:extLst>
              <a:ext uri="{FF2B5EF4-FFF2-40B4-BE49-F238E27FC236}">
                <a16:creationId xmlns:a16="http://schemas.microsoft.com/office/drawing/2014/main" id="{716A104A-1EBA-56E8-B8E1-6D46D64732FA}"/>
              </a:ext>
            </a:extLst>
          </p:cNvPr>
          <p:cNvCxnSpPr>
            <a:cxnSpLocks/>
          </p:cNvCxnSpPr>
          <p:nvPr/>
        </p:nvCxnSpPr>
        <p:spPr>
          <a:xfrm flipH="1">
            <a:off x="11218390" y="3063361"/>
            <a:ext cx="803093" cy="1601374"/>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E0B9718-8B41-43FD-BF64-8BC1F3DC85DE}"/>
              </a:ext>
            </a:extLst>
          </p:cNvPr>
          <p:cNvCxnSpPr>
            <a:cxnSpLocks/>
          </p:cNvCxnSpPr>
          <p:nvPr/>
        </p:nvCxnSpPr>
        <p:spPr>
          <a:xfrm flipV="1">
            <a:off x="8414357" y="4466839"/>
            <a:ext cx="2750001" cy="32569"/>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7D85B639-7176-B588-4B77-2243DF2A0A9F}"/>
              </a:ext>
            </a:extLst>
          </p:cNvPr>
          <p:cNvSpPr txBox="1"/>
          <p:nvPr/>
        </p:nvSpPr>
        <p:spPr>
          <a:xfrm>
            <a:off x="9012160" y="2949405"/>
            <a:ext cx="2750001" cy="646331"/>
          </a:xfrm>
          <a:prstGeom prst="rect">
            <a:avLst/>
          </a:prstGeom>
          <a:noFill/>
        </p:spPr>
        <p:txBody>
          <a:bodyPr wrap="square">
            <a:spAutoFit/>
          </a:bodyPr>
          <a:lstStyle/>
          <a:p>
            <a:pPr>
              <a:buFont typeface="Arial" panose="020B0604020202020204" pitchFamily="34" charset="0"/>
              <a:buChar char="•"/>
            </a:pPr>
            <a:r>
              <a:rPr lang="en-US" dirty="0"/>
              <a:t> </a:t>
            </a:r>
            <a:r>
              <a:rPr lang="en-US" b="1" dirty="0"/>
              <a:t>MYCIN</a:t>
            </a:r>
          </a:p>
          <a:p>
            <a:pPr>
              <a:buFont typeface="Arial" panose="020B0604020202020204" pitchFamily="34" charset="0"/>
              <a:buChar char="•"/>
            </a:pPr>
            <a:r>
              <a:rPr lang="en-US" b="1" dirty="0"/>
              <a:t> DX plain</a:t>
            </a:r>
          </a:p>
        </p:txBody>
      </p:sp>
      <p:pic>
        <p:nvPicPr>
          <p:cNvPr id="6" name="Picture 5">
            <a:extLst>
              <a:ext uri="{FF2B5EF4-FFF2-40B4-BE49-F238E27FC236}">
                <a16:creationId xmlns:a16="http://schemas.microsoft.com/office/drawing/2014/main" id="{A7B6D0C9-DB52-9B59-F4E4-9132F86CAC1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7772854" y="4226103"/>
            <a:ext cx="1364550" cy="1315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C0206186-7AD9-BF75-681F-4345AF8A4D46}"/>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19174" y="4192605"/>
            <a:ext cx="1359752" cy="1386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B8E96B90-BD44-8E39-06BC-09928C9071B3}"/>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793893" y="4265132"/>
            <a:ext cx="1364550" cy="1300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85890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spPr>
      <a:bodyPr rtlCol="0" anchor="ctr"/>
      <a:lstStyle>
        <a:defPPr algn="ctr">
          <a:defRPr sz="1600" b="1" dirty="0">
            <a:solidFill>
              <a:schemeClr val="bg1"/>
            </a:solidFill>
          </a:defRPr>
        </a:defPPr>
      </a:lstStyle>
      <a:style>
        <a:lnRef idx="2">
          <a:schemeClr val="accent3"/>
        </a:lnRef>
        <a:fillRef idx="1">
          <a:schemeClr val="lt1"/>
        </a:fillRef>
        <a:effectRef idx="0">
          <a:schemeClr val="accent3"/>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2253</TotalTime>
  <Words>3064</Words>
  <Application>Microsoft Office PowerPoint</Application>
  <PresentationFormat>Widescreen</PresentationFormat>
  <Paragraphs>369</Paragraphs>
  <Slides>40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Narrow</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Asus</dc:creator>
  <cp:lastModifiedBy>Asus</cp:lastModifiedBy>
  <cp:revision>61</cp:revision>
  <dcterms:created xsi:type="dcterms:W3CDTF">2025-12-23T06:33:51Z</dcterms:created>
  <dcterms:modified xsi:type="dcterms:W3CDTF">2025-12-29T05:36:32Z</dcterms:modified>
</cp:coreProperties>
</file>